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94648"/>
  </p:normalViewPr>
  <p:slideViewPr>
    <p:cSldViewPr snapToGrid="0">
      <p:cViewPr varScale="1">
        <p:scale>
          <a:sx n="117" d="100"/>
          <a:sy n="117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02C79-76AE-AC45-BCD4-F9CDFF2E2ADB}" type="datetimeFigureOut">
              <a:rPr kumimoji="1" lang="zh-TW" altLang="en-US" smtClean="0"/>
              <a:t>2025/6/17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59912-53DF-7241-801E-00A339AFF53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0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59912-53DF-7241-801E-00A339AFF53B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202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螢幕擷取畫面, 設計, 文字 的圖片&#10;&#10;AI 產生的內容可能不正確。">
            <a:extLst>
              <a:ext uri="{FF2B5EF4-FFF2-40B4-BE49-F238E27FC236}">
                <a16:creationId xmlns:a16="http://schemas.microsoft.com/office/drawing/2014/main" id="{BED9E522-B0F2-3B0F-0397-9F8DC86576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9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C594-C636-4B7C-158C-EB9C5478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F7DD1-4686-2545-3C35-9D4DC2C8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867E1-1213-07B4-A6C9-117580F07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A1285-3553-978D-92E5-2EE71DF4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7384-DB4E-B04A-B5F1-F498B95761DE}" type="datetimeFigureOut">
              <a:rPr lang="en-TW" smtClean="0"/>
              <a:t>6/17/25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0C47E-AAE2-1F49-8D6D-3CFB321C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166D8-357E-4AD1-8567-E92D5FC0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0012-B5F9-4145-A894-653CBB9A4AA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3817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54B6-B8FD-53D8-DE65-2D5E66FD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CF05B-44D1-7D06-8239-D96BD3E8A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E265-BDEF-9290-BF26-80812065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7384-DB4E-B04A-B5F1-F498B95761DE}" type="datetimeFigureOut">
              <a:rPr lang="en-TW" smtClean="0"/>
              <a:t>6/17/25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29F8-3255-4407-D5CA-1F8ED809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5E324-8851-344B-DFDB-5328F617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0012-B5F9-4145-A894-653CBB9A4AA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99612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10573-41E4-567F-DB89-A3DD05C7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BE752-D476-A1AD-38E0-19C52A4BA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9C03C-B36E-1CFA-451D-D2C55A07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7384-DB4E-B04A-B5F1-F498B95761DE}" type="datetimeFigureOut">
              <a:rPr lang="en-TW" smtClean="0"/>
              <a:t>6/17/25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A2FD4-2A5C-6678-2231-BED453C3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C755D-6812-9156-0BFC-889EE357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0012-B5F9-4145-A894-653CBB9A4AA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48576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, 設計 的圖片&#10;&#10;AI 產生的內容可能不正確。">
            <a:extLst>
              <a:ext uri="{FF2B5EF4-FFF2-40B4-BE49-F238E27FC236}">
                <a16:creationId xmlns:a16="http://schemas.microsoft.com/office/drawing/2014/main" id="{CEECD034-06E6-B4EC-B1F9-F61B833F1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4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70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BBA5F1-DF8B-34EE-A778-BBF93538ED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8643" y="5679783"/>
            <a:ext cx="3262656" cy="7228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PingFang TC" panose="020B0400000000000000" pitchFamily="34" charset="-120"/>
                <a:ea typeface="PingFang TC" panose="020B0400000000000000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報獎項目文字內容請放這裏</a:t>
            </a:r>
          </a:p>
          <a:p>
            <a:pPr lvl="0"/>
            <a:r>
              <a:rPr lang="zh-TW" altLang="en-US" dirty="0"/>
              <a:t>文字內容請放這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9BEF8F9-16B3-73E2-66F3-677913F0F4F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744524" y="5679783"/>
            <a:ext cx="3262656" cy="7228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PingFang TC" panose="020B0400000000000000" pitchFamily="34" charset="-120"/>
                <a:ea typeface="PingFang TC" panose="020B0400000000000000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作品名稱文字內容請放這裏</a:t>
            </a:r>
          </a:p>
          <a:p>
            <a:pPr lvl="0"/>
            <a:r>
              <a:rPr lang="zh-TW" altLang="en-US" dirty="0"/>
              <a:t>文字內容請放這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3D4920-988B-54BD-1582-C9F1F033C83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463907" y="5679783"/>
            <a:ext cx="3262656" cy="7228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PingFang TC" panose="020B0400000000000000" pitchFamily="34" charset="-120"/>
                <a:ea typeface="PingFang TC" panose="020B0400000000000000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公司名稱文字內容請放這裏</a:t>
            </a:r>
          </a:p>
          <a:p>
            <a:pPr lvl="0"/>
            <a:r>
              <a:rPr lang="zh-TW" altLang="en-US" dirty="0"/>
              <a:t>等同屆時授獎代表公司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8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506CEB7-FB47-5056-3954-F9D3AD44F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08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螢幕擷取畫面, 字型, 黑色, 文字 的圖片&#10;&#10;自動產生的描述">
            <a:extLst>
              <a:ext uri="{FF2B5EF4-FFF2-40B4-BE49-F238E27FC236}">
                <a16:creationId xmlns:a16="http://schemas.microsoft.com/office/drawing/2014/main" id="{71536A0A-DEB6-42F1-D650-C72FE27F7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8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螢幕擷取畫面, 設計, 極簡主義者 的圖片&#10;&#10;自動產生的描述">
            <a:extLst>
              <a:ext uri="{FF2B5EF4-FFF2-40B4-BE49-F238E27FC236}">
                <a16:creationId xmlns:a16="http://schemas.microsoft.com/office/drawing/2014/main" id="{C34748DB-7DD5-648E-642A-E280392D36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8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E827-0F4A-0A95-138A-8967EE2E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83E5-2F04-538C-FC70-9752F4E6E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B715-2DE6-E979-4938-2CA468F66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2326A-DD87-CA21-E7E4-CA6CB1C7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7384-DB4E-B04A-B5F1-F498B95761DE}" type="datetimeFigureOut">
              <a:rPr lang="en-TW" smtClean="0"/>
              <a:t>6/17/25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33FE7-F512-96B2-D363-04F28019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D9A06-91B6-FA09-F0CA-61BA3743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0012-B5F9-4145-A894-653CBB9A4AA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17995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B3402-C9A4-65FC-B995-DE6ACEC4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A4C55-6CD7-D58A-8990-6FD579F8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D6D20-3C52-08E0-DCC1-9E4BCE10E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7384-DB4E-B04A-B5F1-F498B95761DE}" type="datetimeFigureOut">
              <a:rPr lang="en-TW" smtClean="0"/>
              <a:t>6/17/25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6F60-9F73-43F4-1F3D-5F201313D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E4AEC-0CF3-F2A7-C1D5-B0F3ABB7C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60012-B5F9-4145-A894-653CBB9A4AA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94834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3" r:id="rId5"/>
    <p:sldLayoutId id="2147483660" r:id="rId6"/>
    <p:sldLayoutId id="214748365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52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74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5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21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08BB2A5-150E-B644-AF45-3D5B951AC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報獎項目文字內容請放這裏</a:t>
            </a:r>
          </a:p>
          <a:p>
            <a:r>
              <a:rPr lang="en-US" altLang="zh-TW" dirty="0"/>
              <a:t>ex : </a:t>
            </a:r>
            <a:r>
              <a:rPr lang="zh-TW" altLang="en-US" dirty="0"/>
              <a:t>最佳廣告成效獎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BFEE6B-3F33-3CF5-FC23-D3C15AB864D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zh-TW" altLang="en-US" dirty="0"/>
              <a:t>作品名稱文字內容請放這裏</a:t>
            </a:r>
          </a:p>
          <a:p>
            <a:r>
              <a:rPr lang="zh-TW" altLang="en-US" dirty="0"/>
              <a:t>請填寫完整名稱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6036B4-EA4A-DF1B-124C-5F32268B89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zh-TW" altLang="en-US" dirty="0"/>
              <a:t>公司名稱文字內容請放這裏</a:t>
            </a:r>
          </a:p>
          <a:p>
            <a:r>
              <a:rPr lang="zh-TW" altLang="en-US" dirty="0"/>
              <a:t>等同屆時授獎代表公司</a:t>
            </a:r>
          </a:p>
        </p:txBody>
      </p:sp>
    </p:spTree>
    <p:extLst>
      <p:ext uri="{BB962C8B-B14F-4D97-AF65-F5344CB8AC3E}">
        <p14:creationId xmlns:p14="http://schemas.microsoft.com/office/powerpoint/2010/main" val="154346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E990E5AC-C041-3D3E-515C-7A3C8688F95E}"/>
              </a:ext>
            </a:extLst>
          </p:cNvPr>
          <p:cNvSpPr txBox="1"/>
          <p:nvPr/>
        </p:nvSpPr>
        <p:spPr>
          <a:xfrm>
            <a:off x="838199" y="689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altLang="zh-TW" sz="2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基本資料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AE9853D-DF5A-9CEC-5433-5E41E4998DBB}"/>
              </a:ext>
            </a:extLst>
          </p:cNvPr>
          <p:cNvSpPr txBox="1"/>
          <p:nvPr/>
        </p:nvSpPr>
        <p:spPr>
          <a:xfrm>
            <a:off x="838199" y="1742320"/>
            <a:ext cx="10515601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作品名稱：</a:t>
            </a:r>
            <a:b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客戶名稱：</a:t>
            </a:r>
            <a:b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參賽類別與獎項：</a:t>
            </a:r>
            <a:b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執行時間：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9E449B-7B36-1489-C1D6-6B4E20131527}"/>
              </a:ext>
            </a:extLst>
          </p:cNvPr>
          <p:cNvCxnSpPr>
            <a:cxnSpLocks/>
          </p:cNvCxnSpPr>
          <p:nvPr/>
        </p:nvCxnSpPr>
        <p:spPr>
          <a:xfrm>
            <a:off x="838199" y="1348154"/>
            <a:ext cx="10515601" cy="0"/>
          </a:xfrm>
          <a:prstGeom prst="line">
            <a:avLst/>
          </a:prstGeom>
          <a:ln w="12700">
            <a:solidFill>
              <a:schemeClr val="bg1">
                <a:lumMod val="6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6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AE9853D-DF5A-9CEC-5433-5E41E4998DBB}"/>
              </a:ext>
            </a:extLst>
          </p:cNvPr>
          <p:cNvSpPr txBox="1"/>
          <p:nvPr/>
        </p:nvSpPr>
        <p:spPr>
          <a:xfrm>
            <a:off x="838199" y="1742320"/>
            <a:ext cx="10515601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請詳述參賽作品的發生背景、問題點，與客戶需求：</a:t>
            </a:r>
            <a:endParaRPr kumimoji="1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請詳述參賽作品所要解決的問題與要達成的目標：</a:t>
            </a: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請詳述參賽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作品的核心創意說明：</a:t>
            </a:r>
            <a:endParaRPr kumimoji="1"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9E449B-7B36-1489-C1D6-6B4E20131527}"/>
              </a:ext>
            </a:extLst>
          </p:cNvPr>
          <p:cNvCxnSpPr>
            <a:cxnSpLocks/>
          </p:cNvCxnSpPr>
          <p:nvPr/>
        </p:nvCxnSpPr>
        <p:spPr>
          <a:xfrm>
            <a:off x="838199" y="1348154"/>
            <a:ext cx="10515601" cy="0"/>
          </a:xfrm>
          <a:prstGeom prst="line">
            <a:avLst/>
          </a:prstGeom>
          <a:ln w="12700">
            <a:solidFill>
              <a:schemeClr val="bg1">
                <a:lumMod val="6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5010AA80-65B7-8CF4-1692-77FF9028821C}"/>
              </a:ext>
            </a:extLst>
          </p:cNvPr>
          <p:cNvSpPr txBox="1"/>
          <p:nvPr/>
        </p:nvSpPr>
        <p:spPr>
          <a:xfrm>
            <a:off x="838199" y="689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作品介紹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049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AE9853D-DF5A-9CEC-5433-5E41E4998DBB}"/>
              </a:ext>
            </a:extLst>
          </p:cNvPr>
          <p:cNvSpPr txBox="1"/>
          <p:nvPr/>
        </p:nvSpPr>
        <p:spPr>
          <a:xfrm>
            <a:off x="838199" y="1742320"/>
            <a:ext cx="1051560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說明為達成目標所擬定的策略？</a:t>
            </a: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解決方案與執行手段為何？可有階段性目標與執行？</a:t>
            </a:r>
            <a:br>
              <a:rPr kumimoji="1"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9E449B-7B36-1489-C1D6-6B4E20131527}"/>
              </a:ext>
            </a:extLst>
          </p:cNvPr>
          <p:cNvCxnSpPr>
            <a:cxnSpLocks/>
          </p:cNvCxnSpPr>
          <p:nvPr/>
        </p:nvCxnSpPr>
        <p:spPr>
          <a:xfrm>
            <a:off x="838199" y="1348154"/>
            <a:ext cx="10515601" cy="0"/>
          </a:xfrm>
          <a:prstGeom prst="line">
            <a:avLst/>
          </a:prstGeom>
          <a:ln w="12700">
            <a:solidFill>
              <a:schemeClr val="bg1">
                <a:lumMod val="6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6060C13B-3C42-B867-D267-771D636516FD}"/>
              </a:ext>
            </a:extLst>
          </p:cNvPr>
          <p:cNvSpPr txBox="1"/>
          <p:nvPr/>
        </p:nvSpPr>
        <p:spPr>
          <a:xfrm>
            <a:off x="838199" y="689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作品策略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4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AE9853D-DF5A-9CEC-5433-5E41E4998DBB}"/>
              </a:ext>
            </a:extLst>
          </p:cNvPr>
          <p:cNvSpPr txBox="1"/>
          <p:nvPr/>
        </p:nvSpPr>
        <p:spPr>
          <a:xfrm>
            <a:off x="838199" y="1742320"/>
            <a:ext cx="10515601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請詳細描述作品執行各階段過程</a:t>
            </a:r>
            <a:endParaRPr kumimoji="1"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9E449B-7B36-1489-C1D6-6B4E20131527}"/>
              </a:ext>
            </a:extLst>
          </p:cNvPr>
          <p:cNvCxnSpPr>
            <a:cxnSpLocks/>
          </p:cNvCxnSpPr>
          <p:nvPr/>
        </p:nvCxnSpPr>
        <p:spPr>
          <a:xfrm>
            <a:off x="838199" y="1348154"/>
            <a:ext cx="10515601" cy="0"/>
          </a:xfrm>
          <a:prstGeom prst="line">
            <a:avLst/>
          </a:prstGeom>
          <a:ln w="12700">
            <a:solidFill>
              <a:schemeClr val="bg1">
                <a:lumMod val="6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C0A974F6-2502-7D7E-4DAC-88C0570BC08F}"/>
              </a:ext>
            </a:extLst>
          </p:cNvPr>
          <p:cNvSpPr txBox="1"/>
          <p:nvPr/>
        </p:nvSpPr>
        <p:spPr>
          <a:xfrm>
            <a:off x="838199" y="689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作品執行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84FBA5B-209B-BAE4-9CC9-11FC5FB1A985}"/>
              </a:ext>
            </a:extLst>
          </p:cNvPr>
          <p:cNvSpPr txBox="1"/>
          <p:nvPr/>
        </p:nvSpPr>
        <p:spPr>
          <a:xfrm>
            <a:off x="4554415" y="1767288"/>
            <a:ext cx="233910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TW" altLang="zh-TW" sz="140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可用圖片、圖表輔助說明。</a:t>
            </a:r>
          </a:p>
          <a:p>
            <a:endParaRPr kumimoji="1" lang="zh-TW" altLang="en-US" sz="1400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189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9E449B-7B36-1489-C1D6-6B4E20131527}"/>
              </a:ext>
            </a:extLst>
          </p:cNvPr>
          <p:cNvCxnSpPr>
            <a:cxnSpLocks/>
          </p:cNvCxnSpPr>
          <p:nvPr/>
        </p:nvCxnSpPr>
        <p:spPr>
          <a:xfrm>
            <a:off x="838199" y="1348154"/>
            <a:ext cx="10515601" cy="0"/>
          </a:xfrm>
          <a:prstGeom prst="line">
            <a:avLst/>
          </a:prstGeom>
          <a:ln w="12700">
            <a:solidFill>
              <a:schemeClr val="bg1">
                <a:lumMod val="6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ADA43303-99B5-2B6B-C6AC-F140112DB466}"/>
              </a:ext>
            </a:extLst>
          </p:cNvPr>
          <p:cNvSpPr txBox="1"/>
          <p:nvPr/>
        </p:nvSpPr>
        <p:spPr>
          <a:xfrm>
            <a:off x="838199" y="689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作品成效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A9E26A2-B3A2-1E75-7534-24B08636E48E}"/>
              </a:ext>
            </a:extLst>
          </p:cNvPr>
          <p:cNvSpPr txBox="1"/>
          <p:nvPr/>
        </p:nvSpPr>
        <p:spPr>
          <a:xfrm>
            <a:off x="1142999" y="2629038"/>
            <a:ext cx="467307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TW" altLang="zh-TW" sz="140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請注意：避免揭露機密數字。可用圖片、圖表輔助說明。</a:t>
            </a:r>
          </a:p>
          <a:p>
            <a:endParaRPr kumimoji="1" lang="zh-TW" altLang="en-US" sz="1400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8BDBFE5-FE49-1EF9-0C6E-1837C062A1AA}"/>
              </a:ext>
            </a:extLst>
          </p:cNvPr>
          <p:cNvSpPr txBox="1"/>
          <p:nvPr/>
        </p:nvSpPr>
        <p:spPr>
          <a:xfrm>
            <a:off x="838199" y="1742320"/>
            <a:ext cx="10515601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請描述參賽作品所達成的轉換價值，可提供具體數據，或是其轉化的價值</a:t>
            </a:r>
            <a:br>
              <a:rPr lang="zh-TW" altLang="en-US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價值包括但不限於商業價值、行業價值、社會價值等：</a:t>
            </a:r>
          </a:p>
        </p:txBody>
      </p:sp>
    </p:spTree>
    <p:extLst>
      <p:ext uri="{BB962C8B-B14F-4D97-AF65-F5344CB8AC3E}">
        <p14:creationId xmlns:p14="http://schemas.microsoft.com/office/powerpoint/2010/main" val="375583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187</Words>
  <Application>Microsoft Macintosh PowerPoint</Application>
  <PresentationFormat>寬螢幕</PresentationFormat>
  <Paragraphs>26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微軟正黑體</vt:lpstr>
      <vt:lpstr>微軟正黑體</vt:lpstr>
      <vt:lpstr>PingFang TC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報獎說明</dc:title>
  <dc:creator>Hung, Meng-Yi</dc:creator>
  <cp:lastModifiedBy>Evonne Yang</cp:lastModifiedBy>
  <cp:revision>8</cp:revision>
  <dcterms:created xsi:type="dcterms:W3CDTF">2023-05-10T08:04:43Z</dcterms:created>
  <dcterms:modified xsi:type="dcterms:W3CDTF">2025-06-16T17:34:16Z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2025-05-15T08:22:08Z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d8c9785c-7bbf-4b6c-bf29-15e4982bfb86</vt:lpwstr>
  </property>
  <property fmtid="{D5CDD505-2E9C-101B-9397-08002B2CF9AE}" pid="7" name="MSIP_Label_defa4170-0d19-0005-0004-bc88714345d2_ActionId">
    <vt:lpwstr>c0a1a784-63c7-4fc3-b0cd-b1c747da9c78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