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howSpecialPlsOnTitleSld="0" saveSubsetFonts="1" autoCompressPictures="0">
  <p:sldMasterIdLst>
    <p:sldMasterId id="2147483729" r:id="rId1"/>
  </p:sldMasterIdLst>
  <p:notesMasterIdLst>
    <p:notesMasterId r:id="rId17"/>
  </p:notesMasterIdLst>
  <p:handoutMasterIdLst>
    <p:handoutMasterId r:id="rId18"/>
  </p:handoutMasterIdLst>
  <p:sldIdLst>
    <p:sldId id="614" r:id="rId2"/>
    <p:sldId id="597" r:id="rId3"/>
    <p:sldId id="623" r:id="rId4"/>
    <p:sldId id="637" r:id="rId5"/>
    <p:sldId id="635" r:id="rId6"/>
    <p:sldId id="610" r:id="rId7"/>
    <p:sldId id="628" r:id="rId8"/>
    <p:sldId id="624" r:id="rId9"/>
    <p:sldId id="600" r:id="rId10"/>
    <p:sldId id="632" r:id="rId11"/>
    <p:sldId id="633" r:id="rId12"/>
    <p:sldId id="638" r:id="rId13"/>
    <p:sldId id="616" r:id="rId14"/>
    <p:sldId id="629" r:id="rId15"/>
    <p:sldId id="617" r:id="rId16"/>
  </p:sldIdLst>
  <p:sldSz cx="9906000" cy="6858000" type="A4"/>
  <p:notesSz cx="6858000" cy="9144000"/>
  <p:defaultTextStyle>
    <a:defPPr>
      <a:defRPr lang="ko-KR"/>
    </a:defPPr>
    <a:lvl1pPr marL="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企画書" id="{25CEF280-7A6F-C94F-B16F-E2354A5A2DA2}">
          <p14:sldIdLst>
            <p14:sldId id="614"/>
            <p14:sldId id="597"/>
            <p14:sldId id="623"/>
            <p14:sldId id="637"/>
            <p14:sldId id="635"/>
            <p14:sldId id="610"/>
            <p14:sldId id="628"/>
            <p14:sldId id="624"/>
            <p14:sldId id="600"/>
            <p14:sldId id="632"/>
            <p14:sldId id="633"/>
            <p14:sldId id="638"/>
          </p14:sldIdLst>
        </p14:section>
        <p14:section name="範例" id="{6E99C1B0-28E6-404C-AD71-E98418928360}">
          <p14:sldIdLst>
            <p14:sldId id="616"/>
            <p14:sldId id="629"/>
            <p14:sldId id="6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068" userDrawn="1">
          <p15:clr>
            <a:srgbClr val="A4A3A4"/>
          </p15:clr>
        </p15:guide>
        <p15:guide id="3" pos="988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orient="horz" pos="935" userDrawn="1">
          <p15:clr>
            <a:srgbClr val="A4A3A4"/>
          </p15:clr>
        </p15:guide>
        <p15:guide id="6" pos="172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31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333333"/>
    <a:srgbClr val="0AC200"/>
    <a:srgbClr val="D0CECE"/>
    <a:srgbClr val="999999"/>
    <a:srgbClr val="424242"/>
    <a:srgbClr val="000000"/>
    <a:srgbClr val="2F9DE6"/>
    <a:srgbClr val="048FFC"/>
    <a:srgbClr val="046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3" autoAdjust="0"/>
    <p:restoredTop sz="93437" autoAdjust="0"/>
  </p:normalViewPr>
  <p:slideViewPr>
    <p:cSldViewPr snapToObjects="1">
      <p:cViewPr>
        <p:scale>
          <a:sx n="142" d="100"/>
          <a:sy n="142" d="100"/>
        </p:scale>
        <p:origin x="600" y="-840"/>
      </p:cViewPr>
      <p:guideLst>
        <p:guide orient="horz" pos="2160"/>
        <p:guide pos="6068"/>
        <p:guide pos="988"/>
        <p:guide orient="horz" pos="1162"/>
        <p:guide orient="horz" pos="935"/>
        <p:guide pos="172"/>
        <p:guide pos="3120"/>
        <p:guide pos="31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48" d="100"/>
          <a:sy n="148" d="100"/>
        </p:scale>
        <p:origin x="509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06EC3DF-ADA2-2E4C-A515-68BB2AB3B9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B552885-0B26-144A-98D0-DEB9EB469E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F6DC-C5F7-1A43-A56F-C1A922C0172C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2A8500-9230-1741-A1E7-FF8390DF19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A49A0B-FFAE-994B-9CF8-B54F4B2812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D5473-676C-E443-B3F8-79F9FEE84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36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42A2D-4EF0-A843-90C7-9099EDF40F91}" type="datetimeFigureOut">
              <a:rPr kumimoji="1" lang="ko-KR" altLang="en-US" smtClean="0"/>
              <a:t>2023. 8. 25.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06FA3-C6B9-7A49-82C9-75BEBCDDA59B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5178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6FA3-C6B9-7A49-82C9-75BEBCDDA59B}" type="slidenum">
              <a:rPr kumimoji="1" lang="ko-KR" altLang="en-US" smtClean="0"/>
              <a:t>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3077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6FA3-C6B9-7A49-82C9-75BEBCDDA59B}" type="slidenum">
              <a:rPr kumimoji="1" lang="ko-KR" altLang="en-US" smtClean="0"/>
              <a:t>6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3602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6FA3-C6B9-7A49-82C9-75BEBCDDA59B}" type="slidenum">
              <a:rPr kumimoji="1" lang="ko-KR" altLang="en-US" smtClean="0"/>
              <a:t>7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5704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11.tiff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4552891" y="18141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目</a:t>
            </a: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錄</a:t>
            </a:r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768F01D-F16B-AC43-A69B-5017F3D3892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2789159"/>
              </p:ext>
            </p:extLst>
          </p:nvPr>
        </p:nvGraphicFramePr>
        <p:xfrm>
          <a:off x="2288704" y="1990722"/>
          <a:ext cx="5267629" cy="2950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682">
                  <a:extLst>
                    <a:ext uri="{9D8B030D-6E8A-4147-A177-3AD203B41FA5}">
                      <a16:colId xmlns:a16="http://schemas.microsoft.com/office/drawing/2014/main" val="4189151633"/>
                    </a:ext>
                  </a:extLst>
                </a:gridCol>
                <a:gridCol w="4535947">
                  <a:extLst>
                    <a:ext uri="{9D8B030D-6E8A-4147-A177-3AD203B41FA5}">
                      <a16:colId xmlns:a16="http://schemas.microsoft.com/office/drawing/2014/main" val="1818421577"/>
                    </a:ext>
                  </a:extLst>
                </a:gridCol>
              </a:tblGrid>
              <a:tr h="491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1.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b="1" i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本申請書之目的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0861460"/>
                  </a:ext>
                </a:extLst>
              </a:tr>
              <a:tr h="491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2.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b="1" i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服務説明：名稱・上線時間・內容概要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88187"/>
                  </a:ext>
                </a:extLst>
              </a:tr>
              <a:tr h="491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3.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服務説明：要解決的問題</a:t>
                      </a:r>
                      <a:r>
                        <a:rPr kumimoji="1" lang="zh-TW" altLang="en-US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zh-TW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 </a:t>
                      </a:r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KGI</a:t>
                      </a:r>
                      <a:r>
                        <a:rPr kumimoji="1" lang="ja-JP" altLang="en-US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</a:t>
                      </a:r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KPI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8469331"/>
                  </a:ext>
                </a:extLst>
              </a:tr>
              <a:tr h="491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4.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b="1" i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服務説明：</a:t>
                      </a:r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User scenario / UI Flow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4976945"/>
                  </a:ext>
                </a:extLst>
              </a:tr>
              <a:tr h="491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5.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b="1" i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過往的開發經驗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9697291"/>
                  </a:ext>
                </a:extLst>
              </a:tr>
              <a:tr h="4917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i="0" dirty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6.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b="1" i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示範案例</a:t>
                      </a:r>
                      <a:endParaRPr kumimoji="1" lang="ja-JP" altLang="en-US" sz="1400" b="1" i="0" dirty="0">
                        <a:solidFill>
                          <a:srgbClr val="333333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0082731"/>
                  </a:ext>
                </a:extLst>
              </a:tr>
            </a:tbl>
          </a:graphicData>
        </a:graphic>
      </p:graphicFrame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111FD4C6-D1DB-5A45-AADB-DC350C0377C1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D21E31-943B-BC44-9CAF-BB2525B929F2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697557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開発・実装経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098165" y="256292"/>
            <a:ext cx="3299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相關技術的熟悉度及實作經驗</a:t>
            </a:r>
          </a:p>
          <a:p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D5419321-0EE0-FA4E-9155-F6A15DF3FD03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E854C5-D8FB-2447-9A15-1634DDF4B4A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466448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開発・実装経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098165" y="256292"/>
            <a:ext cx="3802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如果推廣及行銷您的</a:t>
            </a:r>
            <a:r>
              <a:rPr kumimoji="1" lang="en-US" altLang="zh-CN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LINE MINI App?</a:t>
            </a:r>
            <a:endParaRPr kumimoji="1" lang="ja-JP" altLang="en-US" sz="1600" b="1" i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D5419321-0EE0-FA4E-9155-F6A15DF3FD03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E854C5-D8FB-2447-9A15-1634DDF4B4A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1520192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開発・実装経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944888" y="162862"/>
            <a:ext cx="3006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個人資料相關檢查</a:t>
            </a:r>
            <a:endParaRPr kumimoji="1" lang="ja-JP" altLang="en-US" sz="1600" b="1" i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D5419321-0EE0-FA4E-9155-F6A15DF3FD03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E854C5-D8FB-2447-9A15-1634DDF4B4A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4090265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1C1F-411B-1E40-9D51-5ECAFA9B8807}" type="slidenum">
              <a:rPr kumimoji="1" lang="ko-KR" altLang="en-US" sz="1878" smtClean="0">
                <a:latin typeface="Arial" charset="0"/>
                <a:ea typeface="Arial" charset="0"/>
                <a:cs typeface="Arial" charset="0"/>
              </a:rPr>
              <a:pPr/>
              <a:t>‹#›</a:t>
            </a:fld>
            <a:endParaRPr kumimoji="1" lang="ko-KR" altLang="en-US" sz="1878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C886770-350F-EA40-A8F4-6883CED24A33}"/>
              </a:ext>
            </a:extLst>
          </p:cNvPr>
          <p:cNvSpPr/>
          <p:nvPr userDrawn="1"/>
        </p:nvSpPr>
        <p:spPr>
          <a:xfrm>
            <a:off x="4969189" y="3613152"/>
            <a:ext cx="4580786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9" dirty="0"/>
              <a:t>v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B194F8-37F9-5246-9A29-01200D1B4E4A}"/>
              </a:ext>
            </a:extLst>
          </p:cNvPr>
          <p:cNvSpPr/>
          <p:nvPr userDrawn="1"/>
        </p:nvSpPr>
        <p:spPr>
          <a:xfrm>
            <a:off x="355241" y="3613152"/>
            <a:ext cx="4531674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9" dirty="0"/>
              <a:t>v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22BE057-5BED-A946-BBBD-0B89F3D2FE66}"/>
              </a:ext>
            </a:extLst>
          </p:cNvPr>
          <p:cNvSpPr/>
          <p:nvPr userDrawn="1"/>
        </p:nvSpPr>
        <p:spPr>
          <a:xfrm>
            <a:off x="4969189" y="781644"/>
            <a:ext cx="4580786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98" indent="0" algn="ctr">
              <a:tabLst/>
            </a:pPr>
            <a:r>
              <a:rPr lang="en-US" sz="2729" dirty="0"/>
              <a:t>v</a:t>
            </a:r>
          </a:p>
        </p:txBody>
      </p:sp>
      <p:cxnSp>
        <p:nvCxnSpPr>
          <p:cNvPr id="15" name="직선 연결선[R] 4">
            <a:extLst>
              <a:ext uri="{FF2B5EF4-FFF2-40B4-BE49-F238E27FC236}">
                <a16:creationId xmlns:a16="http://schemas.microsoft.com/office/drawing/2014/main" id="{64FB7960-0B8C-C442-AD54-1139E4AC09CD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05746AE-0EBF-B449-9A08-CD1EF759FCD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  <p:cxnSp>
        <p:nvCxnSpPr>
          <p:cNvPr id="17" name="직선 연결선[R] 4">
            <a:extLst>
              <a:ext uri="{FF2B5EF4-FFF2-40B4-BE49-F238E27FC236}">
                <a16:creationId xmlns:a16="http://schemas.microsoft.com/office/drawing/2014/main" id="{45D4C814-6DB9-2643-B463-854BEC59658A}"/>
              </a:ext>
            </a:extLst>
          </p:cNvPr>
          <p:cNvCxnSpPr/>
          <p:nvPr userDrawn="1"/>
        </p:nvCxnSpPr>
        <p:spPr>
          <a:xfrm>
            <a:off x="272250" y="3573016"/>
            <a:ext cx="9360000" cy="0"/>
          </a:xfrm>
          <a:prstGeom prst="line">
            <a:avLst/>
          </a:prstGeom>
          <a:ln w="1270">
            <a:solidFill>
              <a:srgbClr val="CDC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[R] 4">
            <a:extLst>
              <a:ext uri="{FF2B5EF4-FFF2-40B4-BE49-F238E27FC236}">
                <a16:creationId xmlns:a16="http://schemas.microsoft.com/office/drawing/2014/main" id="{A0335EC3-B242-8746-B0FB-55ABA3048D85}"/>
              </a:ext>
            </a:extLst>
          </p:cNvPr>
          <p:cNvCxnSpPr>
            <a:cxnSpLocks/>
          </p:cNvCxnSpPr>
          <p:nvPr userDrawn="1"/>
        </p:nvCxnSpPr>
        <p:spPr>
          <a:xfrm>
            <a:off x="4953000" y="3573016"/>
            <a:ext cx="0" cy="2880320"/>
          </a:xfrm>
          <a:prstGeom prst="line">
            <a:avLst/>
          </a:prstGeom>
          <a:ln w="1270">
            <a:solidFill>
              <a:srgbClr val="CDC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8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1C1F-411B-1E40-9D51-5ECAFA9B8807}" type="slidenum">
              <a:rPr kumimoji="1" lang="ko-KR" altLang="en-US" sz="1878" smtClean="0">
                <a:latin typeface="Arial" charset="0"/>
                <a:ea typeface="Arial" charset="0"/>
                <a:cs typeface="Arial" charset="0"/>
              </a:rPr>
              <a:pPr/>
              <a:t>‹#›</a:t>
            </a:fld>
            <a:endParaRPr kumimoji="1" lang="ko-KR" altLang="en-US" sz="1878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C886770-350F-EA40-A8F4-6883CED24A33}"/>
              </a:ext>
            </a:extLst>
          </p:cNvPr>
          <p:cNvSpPr/>
          <p:nvPr userDrawn="1"/>
        </p:nvSpPr>
        <p:spPr>
          <a:xfrm>
            <a:off x="4969189" y="3613152"/>
            <a:ext cx="4580786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9" dirty="0"/>
              <a:t>v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B194F8-37F9-5246-9A29-01200D1B4E4A}"/>
              </a:ext>
            </a:extLst>
          </p:cNvPr>
          <p:cNvSpPr/>
          <p:nvPr userDrawn="1"/>
        </p:nvSpPr>
        <p:spPr>
          <a:xfrm>
            <a:off x="355241" y="3613152"/>
            <a:ext cx="4531674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29" dirty="0"/>
              <a:t>v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43F05A66-2D47-F64B-A20A-3B15CC2B3AF4}"/>
              </a:ext>
            </a:extLst>
          </p:cNvPr>
          <p:cNvSpPr/>
          <p:nvPr userDrawn="1"/>
        </p:nvSpPr>
        <p:spPr>
          <a:xfrm>
            <a:off x="355241" y="781644"/>
            <a:ext cx="4531674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98" indent="0" algn="ctr">
              <a:tabLst/>
            </a:pPr>
            <a:r>
              <a:rPr lang="en-US" sz="2729" dirty="0"/>
              <a:t>v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22BE057-5BED-A946-BBBD-0B89F3D2FE66}"/>
              </a:ext>
            </a:extLst>
          </p:cNvPr>
          <p:cNvSpPr/>
          <p:nvPr userDrawn="1"/>
        </p:nvSpPr>
        <p:spPr>
          <a:xfrm>
            <a:off x="4969189" y="781644"/>
            <a:ext cx="4580786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98" indent="0" algn="ctr">
              <a:tabLst/>
            </a:pPr>
            <a:r>
              <a:rPr lang="en-US" sz="2729" dirty="0"/>
              <a:t>v</a:t>
            </a:r>
          </a:p>
        </p:txBody>
      </p:sp>
      <p:cxnSp>
        <p:nvCxnSpPr>
          <p:cNvPr id="14" name="직선 연결선[R] 4">
            <a:extLst>
              <a:ext uri="{FF2B5EF4-FFF2-40B4-BE49-F238E27FC236}">
                <a16:creationId xmlns:a16="http://schemas.microsoft.com/office/drawing/2014/main" id="{FE6289C7-322B-8A49-959A-D840CA8677D3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8AB51EB-2944-3E49-A042-18716A32F372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D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  <p:cxnSp>
        <p:nvCxnSpPr>
          <p:cNvPr id="16" name="직선 연결선[R] 4">
            <a:extLst>
              <a:ext uri="{FF2B5EF4-FFF2-40B4-BE49-F238E27FC236}">
                <a16:creationId xmlns:a16="http://schemas.microsoft.com/office/drawing/2014/main" id="{56D46D39-0BF8-8748-BA9F-5441EA6F53E0}"/>
              </a:ext>
            </a:extLst>
          </p:cNvPr>
          <p:cNvCxnSpPr>
            <a:cxnSpLocks/>
            <a:stCxn id="13" idx="0"/>
            <a:endCxn id="13" idx="2"/>
          </p:cNvCxnSpPr>
          <p:nvPr userDrawn="1"/>
        </p:nvCxnSpPr>
        <p:spPr>
          <a:xfrm>
            <a:off x="4953000" y="693336"/>
            <a:ext cx="0" cy="5760000"/>
          </a:xfrm>
          <a:prstGeom prst="line">
            <a:avLst/>
          </a:prstGeom>
          <a:ln w="1270">
            <a:solidFill>
              <a:srgbClr val="CDC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[R] 4">
            <a:extLst>
              <a:ext uri="{FF2B5EF4-FFF2-40B4-BE49-F238E27FC236}">
                <a16:creationId xmlns:a16="http://schemas.microsoft.com/office/drawing/2014/main" id="{3222FB27-1C91-734C-8B0C-1BD5D6D5A05F}"/>
              </a:ext>
            </a:extLst>
          </p:cNvPr>
          <p:cNvCxnSpPr/>
          <p:nvPr userDrawn="1"/>
        </p:nvCxnSpPr>
        <p:spPr>
          <a:xfrm>
            <a:off x="272250" y="3573016"/>
            <a:ext cx="9360000" cy="0"/>
          </a:xfrm>
          <a:prstGeom prst="line">
            <a:avLst/>
          </a:prstGeom>
          <a:ln w="1270">
            <a:solidFill>
              <a:srgbClr val="CDC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846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[R] 4">
            <a:extLst>
              <a:ext uri="{FF2B5EF4-FFF2-40B4-BE49-F238E27FC236}">
                <a16:creationId xmlns:a16="http://schemas.microsoft.com/office/drawing/2014/main" id="{7881D1CF-C930-CD4D-BC15-8ACB6FB3C807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E8369B8B-1633-6349-9DE9-91CB98A2F92E}"/>
              </a:ext>
            </a:extLst>
          </p:cNvPr>
          <p:cNvGrpSpPr/>
          <p:nvPr userDrawn="1"/>
        </p:nvGrpSpPr>
        <p:grpSpPr>
          <a:xfrm>
            <a:off x="363736" y="784762"/>
            <a:ext cx="9178529" cy="5577148"/>
            <a:chOff x="439308" y="892832"/>
            <a:chExt cx="9180000" cy="5577148"/>
          </a:xfrm>
        </p:grpSpPr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3194887C-6746-8F4A-890C-69E6BCCE13F6}"/>
                </a:ext>
              </a:extLst>
            </p:cNvPr>
            <p:cNvSpPr/>
            <p:nvPr userDrawn="1"/>
          </p:nvSpPr>
          <p:spPr>
            <a:xfrm>
              <a:off x="439308" y="892832"/>
              <a:ext cx="9180000" cy="274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98" indent="0" algn="ctr">
                <a:tabLst/>
              </a:pPr>
              <a:r>
                <a:rPr lang="en-US" sz="2729" dirty="0"/>
                <a:t>v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B76C0B-F555-5F48-9275-F4C8D4A60DDA}"/>
                </a:ext>
              </a:extLst>
            </p:cNvPr>
            <p:cNvSpPr/>
            <p:nvPr userDrawn="1"/>
          </p:nvSpPr>
          <p:spPr>
            <a:xfrm>
              <a:off x="439308" y="3726780"/>
              <a:ext cx="9180000" cy="274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98" indent="0" algn="ctr">
                <a:tabLst/>
              </a:pPr>
              <a:r>
                <a:rPr lang="en-US" sz="2729" dirty="0"/>
                <a:t>v</a:t>
              </a:r>
            </a:p>
          </p:txBody>
        </p:sp>
      </p:grpSp>
      <p:cxnSp>
        <p:nvCxnSpPr>
          <p:cNvPr id="12" name="직선 연결선[R] 4">
            <a:extLst>
              <a:ext uri="{FF2B5EF4-FFF2-40B4-BE49-F238E27FC236}">
                <a16:creationId xmlns:a16="http://schemas.microsoft.com/office/drawing/2014/main" id="{0DCCE444-E341-B94A-8B6A-A947B4B0D7CE}"/>
              </a:ext>
            </a:extLst>
          </p:cNvPr>
          <p:cNvCxnSpPr/>
          <p:nvPr userDrawn="1"/>
        </p:nvCxnSpPr>
        <p:spPr>
          <a:xfrm>
            <a:off x="272250" y="3573016"/>
            <a:ext cx="9360000" cy="0"/>
          </a:xfrm>
          <a:prstGeom prst="line">
            <a:avLst/>
          </a:prstGeom>
          <a:ln w="1270">
            <a:solidFill>
              <a:srgbClr val="CDC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F3EB023-32C7-6344-A62C-21F98280146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D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1771235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9CCBF435-1ABA-0D42-9B26-BB3914923F0E}"/>
              </a:ext>
            </a:extLst>
          </p:cNvPr>
          <p:cNvSpPr/>
          <p:nvPr userDrawn="1"/>
        </p:nvSpPr>
        <p:spPr>
          <a:xfrm>
            <a:off x="4997993" y="779938"/>
            <a:ext cx="4542472" cy="55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98" indent="0" algn="ctr">
              <a:tabLst/>
            </a:pPr>
            <a:r>
              <a:rPr lang="en-US" sz="2729" dirty="0"/>
              <a:t>v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A8CA64F-0DF3-594B-96C6-FB06A5635AE0}"/>
              </a:ext>
            </a:extLst>
          </p:cNvPr>
          <p:cNvSpPr/>
          <p:nvPr userDrawn="1"/>
        </p:nvSpPr>
        <p:spPr>
          <a:xfrm>
            <a:off x="368319" y="779938"/>
            <a:ext cx="4542472" cy="55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98" indent="0" algn="ctr">
              <a:tabLst/>
            </a:pPr>
            <a:r>
              <a:rPr lang="en-US" sz="2729" dirty="0"/>
              <a:t>v</a:t>
            </a:r>
          </a:p>
        </p:txBody>
      </p:sp>
      <p:cxnSp>
        <p:nvCxnSpPr>
          <p:cNvPr id="7" name="직선 연결선[R] 4">
            <a:extLst>
              <a:ext uri="{FF2B5EF4-FFF2-40B4-BE49-F238E27FC236}">
                <a16:creationId xmlns:a16="http://schemas.microsoft.com/office/drawing/2014/main" id="{7101E5B3-8391-984A-B1F5-95684ADE0B90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71075E-83FD-C941-9E37-88A88D9104AB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D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  <p:cxnSp>
        <p:nvCxnSpPr>
          <p:cNvPr id="10" name="직선 연결선[R] 4">
            <a:extLst>
              <a:ext uri="{FF2B5EF4-FFF2-40B4-BE49-F238E27FC236}">
                <a16:creationId xmlns:a16="http://schemas.microsoft.com/office/drawing/2014/main" id="{C8C14F0E-43DE-7F43-8EC2-123CFC5C3A8B}"/>
              </a:ext>
            </a:extLst>
          </p:cNvPr>
          <p:cNvCxnSpPr>
            <a:cxnSpLocks/>
            <a:stCxn id="9" idx="0"/>
            <a:endCxn id="9" idx="2"/>
          </p:cNvCxnSpPr>
          <p:nvPr userDrawn="1"/>
        </p:nvCxnSpPr>
        <p:spPr>
          <a:xfrm>
            <a:off x="4953000" y="693336"/>
            <a:ext cx="0" cy="5760000"/>
          </a:xfrm>
          <a:prstGeom prst="line">
            <a:avLst/>
          </a:prstGeom>
          <a:ln w="1270">
            <a:solidFill>
              <a:srgbClr val="CDC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761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情報：イメ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6B8868-9FFC-EC4A-B58E-26BA68FA1A58}"/>
              </a:ext>
            </a:extLst>
          </p:cNvPr>
          <p:cNvSpPr txBox="1"/>
          <p:nvPr userDrawn="1"/>
        </p:nvSpPr>
        <p:spPr>
          <a:xfrm>
            <a:off x="1948812" y="2924944"/>
            <a:ext cx="6008376" cy="1631216"/>
          </a:xfrm>
          <a:prstGeom prst="rect">
            <a:avLst/>
          </a:prstGeom>
          <a:noFill/>
          <a:scene3d>
            <a:camera prst="orthographicFront">
              <a:rot lat="30000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kumimoji="1" lang="en-US" altLang="ja-JP" sz="10000" b="1" i="0" dirty="0">
                <a:solidFill>
                  <a:schemeClr val="bg1">
                    <a:lumMod val="75000"/>
                    <a:alpha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Example</a:t>
            </a:r>
            <a:endParaRPr kumimoji="1" lang="ja-JP" altLang="en-US" sz="10000" b="1" i="0" dirty="0">
              <a:solidFill>
                <a:schemeClr val="bg1">
                  <a:lumMod val="75000"/>
                  <a:alpha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4245114" y="21370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公司基本資訊</a:t>
            </a:r>
            <a:endParaRPr kumimoji="1" lang="en-US" altLang="ja-JP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" name="직선 연결선[R] 4">
            <a:extLst>
              <a:ext uri="{FF2B5EF4-FFF2-40B4-BE49-F238E27FC236}">
                <a16:creationId xmlns:a16="http://schemas.microsoft.com/office/drawing/2014/main" id="{7585880A-9FA8-694E-9E7D-EAE27BA4A2B3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A84187-7996-B443-B642-FFFED3AED273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70686141"/>
              </p:ext>
            </p:extLst>
          </p:nvPr>
        </p:nvGraphicFramePr>
        <p:xfrm>
          <a:off x="273750" y="1662238"/>
          <a:ext cx="9359771" cy="378298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26994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1726994">
                  <a:extLst>
                    <a:ext uri="{9D8B030D-6E8A-4147-A177-3AD203B41FA5}">
                      <a16:colId xmlns:a16="http://schemas.microsoft.com/office/drawing/2014/main" val="2123057300"/>
                    </a:ext>
                  </a:extLst>
                </a:gridCol>
                <a:gridCol w="5905783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5194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　目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內容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79358"/>
                  </a:ext>
                </a:extLst>
              </a:tr>
              <a:tr h="5439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公司名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LINE</a:t>
                      </a:r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株式会社　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  <a:tr h="5439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公司網址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https://linecorp.com/ja/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114773"/>
                  </a:ext>
                </a:extLst>
              </a:tr>
              <a:tr h="543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代表人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所屬單位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CN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部門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〇〇〇〇〇事業部　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XXXXX</a:t>
                      </a:r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チーム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210648"/>
                  </a:ext>
                </a:extLst>
              </a:tr>
              <a:tr h="5439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姓名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山田 太郎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072360"/>
                  </a:ext>
                </a:extLst>
              </a:tr>
              <a:tr h="543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連絡資訊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Email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XXXXX@line.com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345409"/>
                  </a:ext>
                </a:extLst>
              </a:tr>
              <a:tr h="5439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電話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XXX-XXXX-XXXX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50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951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サービス説明：イメ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직선 연결선[R] 4">
            <a:extLst>
              <a:ext uri="{FF2B5EF4-FFF2-40B4-BE49-F238E27FC236}">
                <a16:creationId xmlns:a16="http://schemas.microsoft.com/office/drawing/2014/main" id="{6EB61B1A-C153-1940-B94E-EEA39F49A8AE}"/>
              </a:ext>
            </a:extLst>
          </p:cNvPr>
          <p:cNvCxnSpPr/>
          <p:nvPr userDrawn="1"/>
        </p:nvCxnSpPr>
        <p:spPr>
          <a:xfrm>
            <a:off x="273000" y="692696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[R] 4">
            <a:extLst>
              <a:ext uri="{FF2B5EF4-FFF2-40B4-BE49-F238E27FC236}">
                <a16:creationId xmlns:a16="http://schemas.microsoft.com/office/drawing/2014/main" id="{BD7D020E-E1AD-F845-8876-7BEB008DC2AA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F6CEB67-9D17-FB44-BCDE-B64A9471939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0561080"/>
              </p:ext>
            </p:extLst>
          </p:nvPr>
        </p:nvGraphicFramePr>
        <p:xfrm>
          <a:off x="272480" y="692696"/>
          <a:ext cx="9362310" cy="5439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720207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服務名稱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BROWN</a:t>
                      </a:r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CAFE</a:t>
                      </a:r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線上預訂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57" name="表 56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52509288"/>
              </p:ext>
            </p:extLst>
          </p:nvPr>
        </p:nvGraphicFramePr>
        <p:xfrm>
          <a:off x="272480" y="1236613"/>
          <a:ext cx="9362310" cy="521672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720207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52167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服務概要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BROWN CAFÉ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zh-CN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線上預訂服務可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以讓用戶在每個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BROWN CAFE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商店進行預訂，結算和收貨。</a:t>
                      </a:r>
                      <a:endParaRPr lang="en-US" altLang="zh-TW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我們將通過</a:t>
                      </a:r>
                      <a:r>
                        <a:rPr lang="en-US" altLang="zh-TW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LINE MINI App</a:t>
                      </a:r>
                      <a:r>
                        <a:rPr lang="zh-CN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提供用戶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商店搜尋</a:t>
                      </a:r>
                      <a:r>
                        <a:rPr lang="en-US" altLang="zh-TW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選擇產品訂購</a:t>
                      </a:r>
                      <a:r>
                        <a:rPr lang="en-US" altLang="zh-TW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付款（信用卡，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LINE Pay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等）的順暢體驗。</a:t>
                      </a:r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FE96328-86FD-2541-99D1-D6B3F3743344}"/>
              </a:ext>
            </a:extLst>
          </p:cNvPr>
          <p:cNvSpPr/>
          <p:nvPr userDrawn="1"/>
        </p:nvSpPr>
        <p:spPr>
          <a:xfrm>
            <a:off x="6009440" y="3110968"/>
            <a:ext cx="928459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店舗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商品選択</a:t>
            </a:r>
          </a:p>
        </p:txBody>
      </p:sp>
      <p:sp>
        <p:nvSpPr>
          <p:cNvPr id="82" name="三角形 130">
            <a:extLst>
              <a:ext uri="{FF2B5EF4-FFF2-40B4-BE49-F238E27FC236}">
                <a16:creationId xmlns:a16="http://schemas.microsoft.com/office/drawing/2014/main" id="{D2ECE34E-7197-D344-A952-97357A1B26AE}"/>
              </a:ext>
            </a:extLst>
          </p:cNvPr>
          <p:cNvSpPr/>
          <p:nvPr userDrawn="1"/>
        </p:nvSpPr>
        <p:spPr bwMode="auto">
          <a:xfrm rot="5400000">
            <a:off x="7750457" y="4021851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D849D5C-2644-F74E-BA3B-41037D71A90E}"/>
              </a:ext>
            </a:extLst>
          </p:cNvPr>
          <p:cNvSpPr/>
          <p:nvPr userDrawn="1"/>
        </p:nvSpPr>
        <p:spPr>
          <a:xfrm>
            <a:off x="6525951" y="489095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支払完了通知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商品受取通知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BBA98D46-B09D-CF4C-9A9E-CCE769A5B48C}"/>
              </a:ext>
            </a:extLst>
          </p:cNvPr>
          <p:cNvSpPr/>
          <p:nvPr userDrawn="1"/>
        </p:nvSpPr>
        <p:spPr>
          <a:xfrm>
            <a:off x="8190064" y="2956222"/>
            <a:ext cx="99258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受取時間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支払い方法指定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68F95A8-7D7D-EC4F-8D88-BBFFA94A1640}"/>
              </a:ext>
            </a:extLst>
          </p:cNvPr>
          <p:cNvSpPr/>
          <p:nvPr userDrawn="1"/>
        </p:nvSpPr>
        <p:spPr>
          <a:xfrm>
            <a:off x="8261287" y="4997196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店舗で受取り</a:t>
            </a: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46B633BB-FF4A-DF47-846E-199AD4C53A1B}"/>
              </a:ext>
            </a:extLst>
          </p:cNvPr>
          <p:cNvGrpSpPr/>
          <p:nvPr userDrawn="1"/>
        </p:nvGrpSpPr>
        <p:grpSpPr>
          <a:xfrm>
            <a:off x="8202346" y="3345364"/>
            <a:ext cx="936104" cy="1451930"/>
            <a:chOff x="643437" y="4289565"/>
            <a:chExt cx="1260000" cy="1942506"/>
          </a:xfrm>
        </p:grpSpPr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723702F6-7ECD-0D47-8D17-692851D904B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437" y="4289565"/>
              <a:ext cx="1260000" cy="1937205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89" name="図 88">
              <a:extLst>
                <a:ext uri="{FF2B5EF4-FFF2-40B4-BE49-F238E27FC236}">
                  <a16:creationId xmlns:a16="http://schemas.microsoft.com/office/drawing/2014/main" id="{7BDFC793-0E09-8C4D-A163-50ADFB2CDD4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437" y="5556786"/>
              <a:ext cx="1260000" cy="25834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0" name="図 89">
              <a:extLst>
                <a:ext uri="{FF2B5EF4-FFF2-40B4-BE49-F238E27FC236}">
                  <a16:creationId xmlns:a16="http://schemas.microsoft.com/office/drawing/2014/main" id="{58FB91A2-6B3B-B140-9613-6C180412B0B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437" y="5820432"/>
              <a:ext cx="1260000" cy="411639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9" name="図 108">
            <a:extLst>
              <a:ext uri="{FF2B5EF4-FFF2-40B4-BE49-F238E27FC236}">
                <a16:creationId xmlns:a16="http://schemas.microsoft.com/office/drawing/2014/main" id="{B73A73E8-B478-3D43-9582-7C9CD0D11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2480" y="5301950"/>
            <a:ext cx="1009382" cy="1009382"/>
          </a:xfrm>
          <a:prstGeom prst="rect">
            <a:avLst/>
          </a:prstGeom>
        </p:spPr>
      </p:pic>
      <p:sp>
        <p:nvSpPr>
          <p:cNvPr id="122" name="三角形 168">
            <a:extLst>
              <a:ext uri="{FF2B5EF4-FFF2-40B4-BE49-F238E27FC236}">
                <a16:creationId xmlns:a16="http://schemas.microsoft.com/office/drawing/2014/main" id="{3D5B29FE-90A6-514E-BDC4-699145B1D2A3}"/>
              </a:ext>
            </a:extLst>
          </p:cNvPr>
          <p:cNvSpPr/>
          <p:nvPr userDrawn="1"/>
        </p:nvSpPr>
        <p:spPr bwMode="auto">
          <a:xfrm rot="5400000">
            <a:off x="7750457" y="5712481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E96B8868-9FFC-EC4A-B58E-26BA68FA1A58}"/>
              </a:ext>
            </a:extLst>
          </p:cNvPr>
          <p:cNvSpPr txBox="1"/>
          <p:nvPr userDrawn="1"/>
        </p:nvSpPr>
        <p:spPr>
          <a:xfrm>
            <a:off x="2804326" y="2966942"/>
            <a:ext cx="6008376" cy="1631216"/>
          </a:xfrm>
          <a:prstGeom prst="rect">
            <a:avLst/>
          </a:prstGeom>
          <a:noFill/>
          <a:scene3d>
            <a:camera prst="orthographicFront">
              <a:rot lat="30000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kumimoji="1" lang="en-US" altLang="ja-JP" sz="10000" b="1" i="0" dirty="0">
                <a:solidFill>
                  <a:schemeClr val="bg1">
                    <a:lumMod val="75000"/>
                    <a:alpha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Example</a:t>
            </a:r>
            <a:endParaRPr kumimoji="1" lang="ja-JP" altLang="en-US" sz="10000" b="1" i="0" dirty="0">
              <a:solidFill>
                <a:schemeClr val="bg1">
                  <a:lumMod val="75000"/>
                  <a:alpha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072" y="3356992"/>
            <a:ext cx="905122" cy="144367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844" y="3341800"/>
            <a:ext cx="924072" cy="147389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202" y="5276623"/>
            <a:ext cx="942372" cy="1447213"/>
          </a:xfrm>
          <a:prstGeom prst="rect">
            <a:avLst/>
          </a:prstGeom>
        </p:spPr>
      </p:pic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02864710"/>
              </p:ext>
            </p:extLst>
          </p:nvPr>
        </p:nvGraphicFramePr>
        <p:xfrm>
          <a:off x="272480" y="1236613"/>
          <a:ext cx="9362310" cy="5439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720207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400" b="1" i="0">
                          <a:solidFill>
                            <a:srgbClr val="333333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預估上線時間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2020</a:t>
                      </a:r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</a:t>
                      </a:r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月</a:t>
                      </a:r>
                      <a:r>
                        <a:rPr lang="ja-JP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116600" y="214011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服務説明：名稱・預估上線時間・</a:t>
            </a:r>
            <a:r>
              <a:rPr kumimoji="1" lang="ja-JP" altLang="en-US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概要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60AE389-9DCD-8942-B6F8-E856A47D0F88}"/>
              </a:ext>
            </a:extLst>
          </p:cNvPr>
          <p:cNvSpPr/>
          <p:nvPr userDrawn="1"/>
        </p:nvSpPr>
        <p:spPr>
          <a:xfrm>
            <a:off x="2542462" y="3420921"/>
            <a:ext cx="1080120" cy="2600367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54000" rIns="36000" rtlCol="0" anchor="t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Online</a:t>
            </a:r>
            <a:endParaRPr kumimoji="1" lang="ja-JP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FB4BEA2-23B8-9440-B376-40BF64CD12D9}"/>
              </a:ext>
            </a:extLst>
          </p:cNvPr>
          <p:cNvSpPr/>
          <p:nvPr userDrawn="1"/>
        </p:nvSpPr>
        <p:spPr>
          <a:xfrm>
            <a:off x="3727123" y="5020068"/>
            <a:ext cx="1044709" cy="1001220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54000" rIns="36000" rtlCol="0" anchor="t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Offline</a:t>
            </a:r>
            <a:endParaRPr kumimoji="1" lang="ja-JP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4A1ECA92-6611-C442-BB4E-25B2E3499838}"/>
              </a:ext>
            </a:extLst>
          </p:cNvPr>
          <p:cNvSpPr/>
          <p:nvPr userDrawn="1"/>
        </p:nvSpPr>
        <p:spPr>
          <a:xfrm>
            <a:off x="2686477" y="3669341"/>
            <a:ext cx="792089" cy="179796"/>
          </a:xfrm>
          <a:prstGeom prst="roundRect">
            <a:avLst/>
          </a:prstGeom>
          <a:solidFill>
            <a:srgbClr val="EF8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公式サイト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5FD0FAA2-0A28-4448-BB51-EEAB324C1179}"/>
              </a:ext>
            </a:extLst>
          </p:cNvPr>
          <p:cNvSpPr/>
          <p:nvPr userDrawn="1"/>
        </p:nvSpPr>
        <p:spPr>
          <a:xfrm>
            <a:off x="2686477" y="3903837"/>
            <a:ext cx="792090" cy="174911"/>
          </a:xfrm>
          <a:prstGeom prst="roundRect">
            <a:avLst/>
          </a:prstGeom>
          <a:solidFill>
            <a:srgbClr val="EF8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公式</a:t>
            </a:r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87FD19DC-ABB4-B543-A70A-4392DBDADB2A}"/>
              </a:ext>
            </a:extLst>
          </p:cNvPr>
          <p:cNvSpPr/>
          <p:nvPr userDrawn="1"/>
        </p:nvSpPr>
        <p:spPr>
          <a:xfrm>
            <a:off x="2686477" y="4358176"/>
            <a:ext cx="792090" cy="1797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検索流入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3FE82D54-C7B3-7246-9E50-3508939054CD}"/>
              </a:ext>
            </a:extLst>
          </p:cNvPr>
          <p:cNvSpPr/>
          <p:nvPr userDrawn="1"/>
        </p:nvSpPr>
        <p:spPr>
          <a:xfrm>
            <a:off x="2686477" y="4124294"/>
            <a:ext cx="792090" cy="184067"/>
          </a:xfrm>
          <a:prstGeom prst="roundRect">
            <a:avLst/>
          </a:prstGeom>
          <a:solidFill>
            <a:srgbClr val="EF8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キャンペーン</a:t>
            </a:r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LP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7F967538-632D-694D-9F4D-17D5023638BC}"/>
              </a:ext>
            </a:extLst>
          </p:cNvPr>
          <p:cNvSpPr/>
          <p:nvPr userDrawn="1"/>
        </p:nvSpPr>
        <p:spPr>
          <a:xfrm>
            <a:off x="2686477" y="4597326"/>
            <a:ext cx="792090" cy="170257"/>
          </a:xfrm>
          <a:prstGeom prst="roundRect">
            <a:avLst/>
          </a:prstGeom>
          <a:solidFill>
            <a:srgbClr val="07B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OA </a:t>
            </a:r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F5C41652-E7F9-284B-80D6-33E255FAA05D}"/>
              </a:ext>
            </a:extLst>
          </p:cNvPr>
          <p:cNvSpPr/>
          <p:nvPr userDrawn="1"/>
        </p:nvSpPr>
        <p:spPr>
          <a:xfrm>
            <a:off x="2686477" y="4817400"/>
            <a:ext cx="792090" cy="179796"/>
          </a:xfrm>
          <a:prstGeom prst="roundRect">
            <a:avLst/>
          </a:prstGeom>
          <a:solidFill>
            <a:srgbClr val="07B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OA </a:t>
            </a:r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メニュー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EA24FADB-FF62-5648-A43E-9ADED508506C}"/>
              </a:ext>
            </a:extLst>
          </p:cNvPr>
          <p:cNvSpPr/>
          <p:nvPr userDrawn="1"/>
        </p:nvSpPr>
        <p:spPr>
          <a:xfrm>
            <a:off x="2686477" y="5735846"/>
            <a:ext cx="792090" cy="179796"/>
          </a:xfrm>
          <a:prstGeom prst="roundRect">
            <a:avLst/>
          </a:prstGeom>
          <a:solidFill>
            <a:srgbClr val="07B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LINE Pay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F1AD55ED-81D7-8E47-BB06-AD372AED4F72}"/>
              </a:ext>
            </a:extLst>
          </p:cNvPr>
          <p:cNvSpPr/>
          <p:nvPr userDrawn="1"/>
        </p:nvSpPr>
        <p:spPr>
          <a:xfrm>
            <a:off x="2686477" y="5047012"/>
            <a:ext cx="792090" cy="179796"/>
          </a:xfrm>
          <a:prstGeom prst="roundRect">
            <a:avLst/>
          </a:prstGeom>
          <a:solidFill>
            <a:srgbClr val="07B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友だちシェア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2B628E14-4D74-F942-8AAE-71E6D9530DEC}"/>
              </a:ext>
            </a:extLst>
          </p:cNvPr>
          <p:cNvSpPr/>
          <p:nvPr userDrawn="1"/>
        </p:nvSpPr>
        <p:spPr>
          <a:xfrm>
            <a:off x="2686477" y="5276623"/>
            <a:ext cx="792090" cy="179796"/>
          </a:xfrm>
          <a:prstGeom prst="roundRect">
            <a:avLst/>
          </a:prstGeom>
          <a:solidFill>
            <a:srgbClr val="07B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Home Tab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9E2555CF-DCCD-4942-AAF9-A2A547F05C03}"/>
              </a:ext>
            </a:extLst>
          </p:cNvPr>
          <p:cNvSpPr/>
          <p:nvPr userDrawn="1"/>
        </p:nvSpPr>
        <p:spPr>
          <a:xfrm>
            <a:off x="2686477" y="5506235"/>
            <a:ext cx="792090" cy="179796"/>
          </a:xfrm>
          <a:prstGeom prst="roundRect">
            <a:avLst/>
          </a:prstGeom>
          <a:solidFill>
            <a:srgbClr val="07B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内検索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16B38AD7-7D61-E64F-B564-C2804C21D431}"/>
              </a:ext>
            </a:extLst>
          </p:cNvPr>
          <p:cNvSpPr/>
          <p:nvPr userDrawn="1"/>
        </p:nvSpPr>
        <p:spPr>
          <a:xfrm>
            <a:off x="3794867" y="5260286"/>
            <a:ext cx="904958" cy="175227"/>
          </a:xfrm>
          <a:prstGeom prst="roundRect">
            <a:avLst/>
          </a:prstGeom>
          <a:solidFill>
            <a:srgbClr val="EF8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店頭</a:t>
            </a:r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店内</a:t>
            </a:r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POP QR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79CDAC74-2E25-4146-8B87-A26A25DE9CFB}"/>
              </a:ext>
            </a:extLst>
          </p:cNvPr>
          <p:cNvSpPr/>
          <p:nvPr userDrawn="1"/>
        </p:nvSpPr>
        <p:spPr>
          <a:xfrm>
            <a:off x="3794867" y="5493802"/>
            <a:ext cx="904958" cy="175227"/>
          </a:xfrm>
          <a:prstGeom prst="roundRect">
            <a:avLst/>
          </a:prstGeom>
          <a:solidFill>
            <a:srgbClr val="EF8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チラシ</a:t>
            </a:r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QR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D7BEE5C8-7B26-DC42-A6A0-01A75BA84C1F}"/>
              </a:ext>
            </a:extLst>
          </p:cNvPr>
          <p:cNvSpPr/>
          <p:nvPr userDrawn="1"/>
        </p:nvSpPr>
        <p:spPr>
          <a:xfrm>
            <a:off x="3794867" y="5728386"/>
            <a:ext cx="904958" cy="175227"/>
          </a:xfrm>
          <a:prstGeom prst="roundRect">
            <a:avLst/>
          </a:prstGeom>
          <a:solidFill>
            <a:srgbClr val="EF8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>
                <a:latin typeface="メイリオ" panose="020B0604030504040204" pitchFamily="50" charset="-128"/>
                <a:ea typeface="メイリオ" panose="020B0604030504040204" pitchFamily="50" charset="-128"/>
              </a:rPr>
              <a:t>ポスター</a:t>
            </a:r>
            <a:r>
              <a:rPr kumimoji="1" lang="en-US" altLang="ja-JP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QR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23" y="3414082"/>
            <a:ext cx="850007" cy="1438143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4C55C2B-47B7-C04A-B34E-806C4EE3638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345275" y="4448517"/>
            <a:ext cx="463709" cy="494049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AC7D5981-751A-7C49-9778-829B54217DED}"/>
              </a:ext>
            </a:extLst>
          </p:cNvPr>
          <p:cNvSpPr/>
          <p:nvPr userDrawn="1"/>
        </p:nvSpPr>
        <p:spPr>
          <a:xfrm>
            <a:off x="3380408" y="3122238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流入元例</a:t>
            </a:r>
          </a:p>
        </p:txBody>
      </p:sp>
      <p:sp>
        <p:nvSpPr>
          <p:cNvPr id="45" name="三角形 130">
            <a:extLst>
              <a:ext uri="{FF2B5EF4-FFF2-40B4-BE49-F238E27FC236}">
                <a16:creationId xmlns:a16="http://schemas.microsoft.com/office/drawing/2014/main" id="{D2ECE34E-7197-D344-A952-97357A1B26AE}"/>
              </a:ext>
            </a:extLst>
          </p:cNvPr>
          <p:cNvSpPr/>
          <p:nvPr userDrawn="1"/>
        </p:nvSpPr>
        <p:spPr bwMode="auto">
          <a:xfrm rot="5400000">
            <a:off x="5050190" y="4082862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三角形 167">
            <a:extLst>
              <a:ext uri="{FF2B5EF4-FFF2-40B4-BE49-F238E27FC236}">
                <a16:creationId xmlns:a16="http://schemas.microsoft.com/office/drawing/2014/main" id="{387C1733-E957-3A48-A645-BDE29DA8A09B}"/>
              </a:ext>
            </a:extLst>
          </p:cNvPr>
          <p:cNvSpPr/>
          <p:nvPr userDrawn="1"/>
        </p:nvSpPr>
        <p:spPr bwMode="auto">
          <a:xfrm rot="5400000">
            <a:off x="9271225" y="4012994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8922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サービス説明：イメ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6B8868-9FFC-EC4A-B58E-26BA68FA1A58}"/>
              </a:ext>
            </a:extLst>
          </p:cNvPr>
          <p:cNvSpPr txBox="1"/>
          <p:nvPr userDrawn="1"/>
        </p:nvSpPr>
        <p:spPr>
          <a:xfrm>
            <a:off x="1948812" y="2757728"/>
            <a:ext cx="6008376" cy="1631216"/>
          </a:xfrm>
          <a:prstGeom prst="rect">
            <a:avLst/>
          </a:prstGeom>
          <a:noFill/>
          <a:scene3d>
            <a:camera prst="orthographicFront">
              <a:rot lat="30000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kumimoji="1" lang="en-US" altLang="ja-JP" sz="10000" b="1" i="0" dirty="0">
                <a:solidFill>
                  <a:schemeClr val="bg1">
                    <a:lumMod val="75000"/>
                    <a:alpha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Example</a:t>
            </a:r>
            <a:endParaRPr kumimoji="1" lang="ja-JP" altLang="en-US" sz="10000" b="1" i="0" dirty="0">
              <a:solidFill>
                <a:schemeClr val="bg1">
                  <a:lumMod val="75000"/>
                  <a:alpha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59" name="직선 연결선[R] 4">
            <a:extLst>
              <a:ext uri="{FF2B5EF4-FFF2-40B4-BE49-F238E27FC236}">
                <a16:creationId xmlns:a16="http://schemas.microsoft.com/office/drawing/2014/main" id="{6EB61B1A-C153-1940-B94E-EEA39F49A8AE}"/>
              </a:ext>
            </a:extLst>
          </p:cNvPr>
          <p:cNvCxnSpPr/>
          <p:nvPr userDrawn="1"/>
        </p:nvCxnSpPr>
        <p:spPr>
          <a:xfrm>
            <a:off x="273000" y="692696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[R] 4">
            <a:extLst>
              <a:ext uri="{FF2B5EF4-FFF2-40B4-BE49-F238E27FC236}">
                <a16:creationId xmlns:a16="http://schemas.microsoft.com/office/drawing/2014/main" id="{BD7D020E-E1AD-F845-8876-7BEB008DC2AA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F6CEB67-9D17-FB44-BCDE-B64A9471939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2348120"/>
              </p:ext>
            </p:extLst>
          </p:nvPr>
        </p:nvGraphicFramePr>
        <p:xfrm>
          <a:off x="272480" y="692697"/>
          <a:ext cx="9362310" cy="23042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6698014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23042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通過您的服務</a:t>
                      </a:r>
                    </a:p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可解決客戶端的問題</a:t>
                      </a:r>
                    </a:p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及提供的好處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・防止因擁擠而排隊的顧客</a:t>
                      </a: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・減少預付款會計工作</a:t>
                      </a: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・通過專注於訂購產品來提供高效的產品</a:t>
                      </a: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・通過提高效率和減少運營來降低人員成本</a:t>
                      </a:r>
                    </a:p>
                    <a:p>
                      <a:pPr algn="l" fontAlgn="ctr"/>
                      <a:endParaRPr lang="zh-TW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 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NG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描述示例</a:t>
                      </a: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不具體的問題描述：請不要僅提及“增加銷售額”和“獲得新客戶”之類的目的，而應描述為“通過解決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XXX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問題而增加銷售額”。</a:t>
                      </a:r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9122773"/>
              </p:ext>
            </p:extLst>
          </p:nvPr>
        </p:nvGraphicFramePr>
        <p:xfrm>
          <a:off x="273750" y="2996951"/>
          <a:ext cx="9362310" cy="23042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726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6698584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23042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通過您的服務</a:t>
                      </a:r>
                    </a:p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可解決用戶端的問題</a:t>
                      </a:r>
                    </a:p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及提供的好處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・使用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BROWN CAFE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移動訂單時無需</a:t>
                      </a:r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會員註冊</a:t>
                      </a: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・減少擁堵時的訂單</a:t>
                      </a:r>
                      <a:r>
                        <a:rPr lang="en-US" altLang="zh-TW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支付隊列的等待時間</a:t>
                      </a:r>
                    </a:p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・減少產品供應的等待時間</a:t>
                      </a:r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79848805"/>
              </p:ext>
            </p:extLst>
          </p:nvPr>
        </p:nvGraphicFramePr>
        <p:xfrm>
          <a:off x="273050" y="5301207"/>
          <a:ext cx="9362310" cy="115212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726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6698584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解決問題和提供績效</a:t>
                      </a:r>
                    </a:p>
                    <a:p>
                      <a:pPr algn="ctr" fontAlgn="ctr"/>
                      <a:r>
                        <a:rPr lang="en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KGI / KPI</a:t>
                      </a:r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衡量效果</a:t>
                      </a:r>
                      <a:endParaRPr lang="ja-JP" alt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KGI</a:t>
                      </a:r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：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提高商店利潤（通過防止客戶流失和提高運營效率</a:t>
                      </a:r>
                      <a:r>
                        <a:rPr lang="en-US" altLang="zh-TW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降低人員成本來提高銷售額）</a:t>
                      </a:r>
                    </a:p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KPI</a:t>
                      </a:r>
                      <a:r>
                        <a:rPr lang="ja-JP" alt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：行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動訂單使用率</a:t>
                      </a:r>
                      <a:r>
                        <a:rPr lang="en-US" altLang="zh-TW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帳務操作次數</a:t>
                      </a:r>
                      <a:endParaRPr lang="en-US" altLang="ja-JP" sz="1400" b="1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095504" y="256292"/>
            <a:ext cx="371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服務説明：要解決的問題</a:t>
            </a:r>
            <a:r>
              <a:rPr kumimoji="1" lang="zh-TW" altLang="en-US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-US" altLang="zh-TW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 </a:t>
            </a: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KGI</a:t>
            </a: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・</a:t>
            </a: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KPI</a:t>
            </a:r>
            <a:endParaRPr kumimoji="1" lang="ja-JP" altLang="en-US" sz="1600" b="1" i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4836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企画書の目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4054356" y="188640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本申請書之目的</a:t>
            </a: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111FD4C6-D1DB-5A45-AADB-DC350C0377C1}"/>
              </a:ext>
            </a:extLst>
          </p:cNvPr>
          <p:cNvCxnSpPr/>
          <p:nvPr userDrawn="1"/>
        </p:nvCxnSpPr>
        <p:spPr>
          <a:xfrm>
            <a:off x="273750" y="476672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D21E31-943B-BC44-9CAF-BB2525B929F2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287680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サービス説明：イメージ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572654" y="210126"/>
            <a:ext cx="2760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User scenario / UI Flow</a:t>
            </a:r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2" name="직선 연결선[R] 4">
            <a:extLst>
              <a:ext uri="{FF2B5EF4-FFF2-40B4-BE49-F238E27FC236}">
                <a16:creationId xmlns:a16="http://schemas.microsoft.com/office/drawing/2014/main" id="{E8932FEA-CC3E-F74D-AE0A-564C58843842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51BBDD0-09A1-DC43-938B-DAF8F16317A4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D9F390-5C44-9D40-B633-313C04F1D13E}"/>
              </a:ext>
            </a:extLst>
          </p:cNvPr>
          <p:cNvSpPr/>
          <p:nvPr userDrawn="1"/>
        </p:nvSpPr>
        <p:spPr>
          <a:xfrm>
            <a:off x="1008084" y="1001528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ミニアプリ起動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56B12A4-F8E2-C641-846F-8865493E98CF}"/>
              </a:ext>
            </a:extLst>
          </p:cNvPr>
          <p:cNvSpPr/>
          <p:nvPr userDrawn="1"/>
        </p:nvSpPr>
        <p:spPr>
          <a:xfrm>
            <a:off x="3209747" y="908720"/>
            <a:ext cx="1095172" cy="3231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認証画面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初回のみ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友だち自動登録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FE96328-86FD-2541-99D1-D6B3F3743344}"/>
              </a:ext>
            </a:extLst>
          </p:cNvPr>
          <p:cNvSpPr/>
          <p:nvPr userDrawn="1"/>
        </p:nvSpPr>
        <p:spPr>
          <a:xfrm>
            <a:off x="5404086" y="968713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</a:rPr>
              <a:t>店舗選択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AC9E089-3980-334D-A0FC-25AD4B404124}"/>
              </a:ext>
            </a:extLst>
          </p:cNvPr>
          <p:cNvSpPr/>
          <p:nvPr userDrawn="1"/>
        </p:nvSpPr>
        <p:spPr>
          <a:xfrm>
            <a:off x="7371966" y="968713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</a:rPr>
              <a:t>商品選択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D849D5C-2644-F74E-BA3B-41037D71A90E}"/>
              </a:ext>
            </a:extLst>
          </p:cNvPr>
          <p:cNvSpPr/>
          <p:nvPr userDrawn="1"/>
        </p:nvSpPr>
        <p:spPr>
          <a:xfrm>
            <a:off x="6278460" y="3927396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</a:rPr>
              <a:t>商品受取通知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BA98D46-B09D-CF4C-9A9E-CCE769A5B48C}"/>
              </a:ext>
            </a:extLst>
          </p:cNvPr>
          <p:cNvSpPr/>
          <p:nvPr userDrawn="1"/>
        </p:nvSpPr>
        <p:spPr>
          <a:xfrm>
            <a:off x="2357830" y="3799065"/>
            <a:ext cx="902811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受取時間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支払い方法指定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1B9AF9A-5CF0-7C46-9515-5C9AD01FD9C6}"/>
              </a:ext>
            </a:extLst>
          </p:cNvPr>
          <p:cNvSpPr/>
          <p:nvPr userDrawn="1"/>
        </p:nvSpPr>
        <p:spPr>
          <a:xfrm>
            <a:off x="4416096" y="3859481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</a:rPr>
              <a:t>支払い完了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68F95A8-7D7D-EC4F-8D88-BBFFA94A1640}"/>
              </a:ext>
            </a:extLst>
          </p:cNvPr>
          <p:cNvSpPr/>
          <p:nvPr userDrawn="1"/>
        </p:nvSpPr>
        <p:spPr>
          <a:xfrm>
            <a:off x="8037425" y="3926874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>
                <a:latin typeface="メイリオ" panose="020B0604030504040204" pitchFamily="50" charset="-128"/>
                <a:ea typeface="メイリオ" panose="020B0604030504040204" pitchFamily="50" charset="-128"/>
              </a:rPr>
              <a:t>店舗で受取り</a:t>
            </a:r>
          </a:p>
        </p:txBody>
      </p:sp>
      <p:sp>
        <p:nvSpPr>
          <p:cNvPr id="25" name="三角形 138">
            <a:extLst>
              <a:ext uri="{FF2B5EF4-FFF2-40B4-BE49-F238E27FC236}">
                <a16:creationId xmlns:a16="http://schemas.microsoft.com/office/drawing/2014/main" id="{427D85FD-E27A-7B47-BB71-00E7744FED43}"/>
              </a:ext>
            </a:extLst>
          </p:cNvPr>
          <p:cNvSpPr/>
          <p:nvPr userDrawn="1"/>
        </p:nvSpPr>
        <p:spPr bwMode="auto">
          <a:xfrm rot="5400000">
            <a:off x="2560335" y="2166938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三角形 139">
            <a:extLst>
              <a:ext uri="{FF2B5EF4-FFF2-40B4-BE49-F238E27FC236}">
                <a16:creationId xmlns:a16="http://schemas.microsoft.com/office/drawing/2014/main" id="{4159C77D-7492-6848-86B2-07E0186667E5}"/>
              </a:ext>
            </a:extLst>
          </p:cNvPr>
          <p:cNvSpPr/>
          <p:nvPr userDrawn="1"/>
        </p:nvSpPr>
        <p:spPr bwMode="auto">
          <a:xfrm rot="5400000">
            <a:off x="4617517" y="2193146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三角形 140">
            <a:extLst>
              <a:ext uri="{FF2B5EF4-FFF2-40B4-BE49-F238E27FC236}">
                <a16:creationId xmlns:a16="http://schemas.microsoft.com/office/drawing/2014/main" id="{1BEEA9F8-038E-B547-846F-3BC58AAAC601}"/>
              </a:ext>
            </a:extLst>
          </p:cNvPr>
          <p:cNvSpPr/>
          <p:nvPr userDrawn="1"/>
        </p:nvSpPr>
        <p:spPr bwMode="auto">
          <a:xfrm rot="5400000">
            <a:off x="6625144" y="2229860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6B633BB-FF4A-DF47-846E-199AD4C53A1B}"/>
              </a:ext>
            </a:extLst>
          </p:cNvPr>
          <p:cNvGrpSpPr/>
          <p:nvPr userDrawn="1"/>
        </p:nvGrpSpPr>
        <p:grpSpPr>
          <a:xfrm>
            <a:off x="2211720" y="4178944"/>
            <a:ext cx="1195030" cy="1842344"/>
            <a:chOff x="643437" y="4289565"/>
            <a:chExt cx="1260000" cy="1942506"/>
          </a:xfrm>
        </p:grpSpPr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723702F6-7ECD-0D47-8D17-692851D904B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437" y="4289565"/>
              <a:ext cx="1260000" cy="1937205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7BDFC793-0E09-8C4D-A163-50ADFB2CDD4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437" y="5556786"/>
              <a:ext cx="1260000" cy="25834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58FB91A2-6B3B-B140-9613-6C180412B0B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437" y="5820432"/>
              <a:ext cx="1260000" cy="411639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4" name="三角形 166">
            <a:extLst>
              <a:ext uri="{FF2B5EF4-FFF2-40B4-BE49-F238E27FC236}">
                <a16:creationId xmlns:a16="http://schemas.microsoft.com/office/drawing/2014/main" id="{7F64D241-C4B5-D140-B00F-CA36F763D3D3}"/>
              </a:ext>
            </a:extLst>
          </p:cNvPr>
          <p:cNvSpPr/>
          <p:nvPr userDrawn="1"/>
        </p:nvSpPr>
        <p:spPr bwMode="auto">
          <a:xfrm rot="5400000">
            <a:off x="3727769" y="5064340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三角形 167">
            <a:extLst>
              <a:ext uri="{FF2B5EF4-FFF2-40B4-BE49-F238E27FC236}">
                <a16:creationId xmlns:a16="http://schemas.microsoft.com/office/drawing/2014/main" id="{387C1733-E957-3A48-A645-BDE29DA8A09B}"/>
              </a:ext>
            </a:extLst>
          </p:cNvPr>
          <p:cNvSpPr/>
          <p:nvPr userDrawn="1"/>
        </p:nvSpPr>
        <p:spPr bwMode="auto">
          <a:xfrm rot="5400000">
            <a:off x="5656038" y="5090950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三角形 168">
            <a:extLst>
              <a:ext uri="{FF2B5EF4-FFF2-40B4-BE49-F238E27FC236}">
                <a16:creationId xmlns:a16="http://schemas.microsoft.com/office/drawing/2014/main" id="{3D5B29FE-90A6-514E-BDC4-699145B1D2A3}"/>
              </a:ext>
            </a:extLst>
          </p:cNvPr>
          <p:cNvSpPr/>
          <p:nvPr userDrawn="1"/>
        </p:nvSpPr>
        <p:spPr bwMode="auto">
          <a:xfrm rot="5400000">
            <a:off x="7527793" y="5117530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B73A73E8-B478-3D43-9582-7C9CD0D11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5448" y="4507700"/>
            <a:ext cx="1316024" cy="1316024"/>
          </a:xfrm>
          <a:prstGeom prst="rect">
            <a:avLst/>
          </a:prstGeom>
        </p:spPr>
      </p:pic>
      <p:sp>
        <p:nvSpPr>
          <p:cNvPr id="101" name="三角形 130">
            <a:extLst>
              <a:ext uri="{FF2B5EF4-FFF2-40B4-BE49-F238E27FC236}">
                <a16:creationId xmlns:a16="http://schemas.microsoft.com/office/drawing/2014/main" id="{D2ECE34E-7197-D344-A952-97357A1B26AE}"/>
              </a:ext>
            </a:extLst>
          </p:cNvPr>
          <p:cNvSpPr/>
          <p:nvPr userDrawn="1"/>
        </p:nvSpPr>
        <p:spPr bwMode="auto">
          <a:xfrm rot="5400000">
            <a:off x="8537000" y="2252625"/>
            <a:ext cx="237667" cy="20488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72000" tIns="0" rIns="72000" bIns="0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907" y="1265229"/>
            <a:ext cx="1219306" cy="194479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276" y="1266693"/>
            <a:ext cx="1219306" cy="194479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773" y="1268152"/>
            <a:ext cx="1219306" cy="194479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470" y="4170457"/>
            <a:ext cx="1194920" cy="183505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665" y="4181205"/>
            <a:ext cx="1194920" cy="183505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2" y="1231885"/>
            <a:ext cx="1207113" cy="2042337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64C55C2B-47B7-C04A-B34E-806C4EE3638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59510" y="2791072"/>
            <a:ext cx="652337" cy="695019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08651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865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基本情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775435" y="208765"/>
            <a:ext cx="2355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LINE</a:t>
            </a: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官方帳號相關資訊</a:t>
            </a:r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AF675A86-45BE-7743-908C-7DF4B1C36508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EADA53-C2CB-FC4D-805E-15795188967B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1094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基本情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847572" y="208765"/>
            <a:ext cx="2210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LINE</a:t>
            </a:r>
            <a:r>
              <a:rPr kumimoji="1" lang="zh-TW" altLang="en-US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-US" altLang="zh-TW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Developer ID</a:t>
            </a:r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AF675A86-45BE-7743-908C-7DF4B1C36508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EADA53-C2CB-FC4D-805E-15795188967B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254178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情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4450299" y="20876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基本資訊</a:t>
            </a:r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AF675A86-45BE-7743-908C-7DF4B1C36508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EADA53-C2CB-FC4D-805E-15795188967B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348578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サービス説明：名称・概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2911415" y="210126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服務説明：名稱・上線時間・內容概要</a:t>
            </a:r>
          </a:p>
        </p:txBody>
      </p:sp>
      <p:cxnSp>
        <p:nvCxnSpPr>
          <p:cNvPr id="9" name="직선 연결선[R] 4">
            <a:extLst>
              <a:ext uri="{FF2B5EF4-FFF2-40B4-BE49-F238E27FC236}">
                <a16:creationId xmlns:a16="http://schemas.microsoft.com/office/drawing/2014/main" id="{CD01B68E-7421-C14F-B47F-8CBCCE31A41F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23ED61-4B8A-7941-8821-40A347C95294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1858975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サービス説明：KGI・KPI/解決課題・メリッ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095504" y="256292"/>
            <a:ext cx="371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服務説明：要解決的問題</a:t>
            </a:r>
            <a:r>
              <a:rPr kumimoji="1" lang="zh-TW" altLang="en-US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-US" altLang="zh-TW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 </a:t>
            </a: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KGI</a:t>
            </a: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・</a:t>
            </a: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KPI</a:t>
            </a:r>
            <a:endParaRPr kumimoji="1" lang="ja-JP" altLang="en-US" sz="1600" b="1" i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9" name="직선 연결선[R] 4">
            <a:extLst>
              <a:ext uri="{FF2B5EF4-FFF2-40B4-BE49-F238E27FC236}">
                <a16:creationId xmlns:a16="http://schemas.microsoft.com/office/drawing/2014/main" id="{CD01B68E-7421-C14F-B47F-8CBCCE31A41F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23ED61-4B8A-7941-8821-40A347C95294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270354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サービス説明：UI・UX遷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086944" y="256292"/>
            <a:ext cx="3732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服務説明：</a:t>
            </a: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User scenario</a:t>
            </a: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・</a:t>
            </a:r>
            <a:r>
              <a:rPr kumimoji="1" lang="en-US" altLang="ja-JP" sz="1600" b="1" i="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UI Flow</a:t>
            </a:r>
            <a:endParaRPr kumimoji="1" lang="ja-JP" altLang="en-US" sz="1600" b="1" i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9" name="직선 연결선[R] 4">
            <a:extLst>
              <a:ext uri="{FF2B5EF4-FFF2-40B4-BE49-F238E27FC236}">
                <a16:creationId xmlns:a16="http://schemas.microsoft.com/office/drawing/2014/main" id="{CD01B68E-7421-C14F-B47F-8CBCCE31A41F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23ED61-4B8A-7941-8821-40A347C95294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2479051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類似サービスの導入実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8B22A-365D-4140-BDD8-E51A11CC4712}"/>
              </a:ext>
            </a:extLst>
          </p:cNvPr>
          <p:cNvSpPr txBox="1"/>
          <p:nvPr userDrawn="1"/>
        </p:nvSpPr>
        <p:spPr>
          <a:xfrm>
            <a:off x="3424376" y="25629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8016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類似服務過往的開發及營運經驗</a:t>
            </a:r>
          </a:p>
          <a:p>
            <a:endParaRPr kumimoji="1" lang="ja-JP" altLang="en-US" sz="1600" b="1" i="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직선 연결선[R] 4">
            <a:extLst>
              <a:ext uri="{FF2B5EF4-FFF2-40B4-BE49-F238E27FC236}">
                <a16:creationId xmlns:a16="http://schemas.microsoft.com/office/drawing/2014/main" id="{D5419321-0EE0-FA4E-9155-F6A15DF3FD03}"/>
              </a:ext>
            </a:extLst>
          </p:cNvPr>
          <p:cNvCxnSpPr/>
          <p:nvPr userDrawn="1"/>
        </p:nvCxnSpPr>
        <p:spPr>
          <a:xfrm>
            <a:off x="273000" y="548680"/>
            <a:ext cx="9360000" cy="0"/>
          </a:xfrm>
          <a:prstGeom prst="line">
            <a:avLst/>
          </a:prstGeom>
          <a:ln w="127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E854C5-D8FB-2447-9A15-1634DDF4B4A5}"/>
              </a:ext>
            </a:extLst>
          </p:cNvPr>
          <p:cNvSpPr/>
          <p:nvPr userDrawn="1"/>
        </p:nvSpPr>
        <p:spPr>
          <a:xfrm>
            <a:off x="273750" y="693336"/>
            <a:ext cx="9358500" cy="5760000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729"/>
          </a:p>
        </p:txBody>
      </p:sp>
    </p:spTree>
    <p:extLst>
      <p:ext uri="{BB962C8B-B14F-4D97-AF65-F5344CB8AC3E}">
        <p14:creationId xmlns:p14="http://schemas.microsoft.com/office/powerpoint/2010/main" val="361015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1C1F-411B-1E40-9D51-5ECAFA9B8807}" type="slidenum">
              <a:rPr kumimoji="1" lang="ko-KR" altLang="en-US" sz="1878" smtClean="0">
                <a:latin typeface="Arial" charset="0"/>
                <a:ea typeface="Arial" charset="0"/>
                <a:cs typeface="Arial" charset="0"/>
              </a:rPr>
              <a:pPr/>
              <a:t>‹#›</a:t>
            </a:fld>
            <a:endParaRPr kumimoji="1" lang="ko-KR" altLang="en-US" sz="1878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그림 6">
            <a:extLst>
              <a:ext uri="{FF2B5EF4-FFF2-40B4-BE49-F238E27FC236}">
                <a16:creationId xmlns:a16="http://schemas.microsoft.com/office/drawing/2014/main" id="{BB1F57E8-A982-F249-A703-F3F85859636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528" y="6509633"/>
            <a:ext cx="388550" cy="14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62" r:id="rId2"/>
    <p:sldLayoutId id="2147483769" r:id="rId3"/>
    <p:sldLayoutId id="2147483770" r:id="rId4"/>
    <p:sldLayoutId id="2147483752" r:id="rId5"/>
    <p:sldLayoutId id="2147483755" r:id="rId6"/>
    <p:sldLayoutId id="2147483764" r:id="rId7"/>
    <p:sldLayoutId id="2147483763" r:id="rId8"/>
    <p:sldLayoutId id="2147483751" r:id="rId9"/>
    <p:sldLayoutId id="2147483767" r:id="rId10"/>
    <p:sldLayoutId id="2147483768" r:id="rId11"/>
    <p:sldLayoutId id="2147483771" r:id="rId12"/>
    <p:sldLayoutId id="2147483727" r:id="rId13"/>
    <p:sldLayoutId id="2147483759" r:id="rId14"/>
    <p:sldLayoutId id="2147483760" r:id="rId15"/>
    <p:sldLayoutId id="2147483761" r:id="rId16"/>
    <p:sldLayoutId id="2147483753" r:id="rId17"/>
    <p:sldLayoutId id="2147483747" r:id="rId18"/>
    <p:sldLayoutId id="2147483766" r:id="rId19"/>
    <p:sldLayoutId id="2147483754" r:id="rId20"/>
    <p:sldLayoutId id="2147483750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l_miniapp_prereview@linecorp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F3DF250-9E13-8245-9725-A07F0667DB48}"/>
              </a:ext>
            </a:extLst>
          </p:cNvPr>
          <p:cNvSpPr/>
          <p:nvPr/>
        </p:nvSpPr>
        <p:spPr>
          <a:xfrm>
            <a:off x="0" y="550"/>
            <a:ext cx="9906000" cy="6857449"/>
          </a:xfrm>
          <a:prstGeom prst="rect">
            <a:avLst/>
          </a:prstGeom>
          <a:solidFill>
            <a:srgbClr val="0AC200"/>
          </a:solidFill>
          <a:ln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5400" b="1" dirty="0">
                <a:latin typeface="Meiryo" charset="-128"/>
                <a:ea typeface="Meiryo" charset="-128"/>
                <a:cs typeface="Meiryo" charset="-128"/>
              </a:rPr>
              <a:t>LINE</a:t>
            </a:r>
            <a:r>
              <a:rPr lang="zh-TW" altLang="en-US" sz="5400" b="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zh-TW" sz="5400" b="1" dirty="0">
                <a:latin typeface="Meiryo" charset="-128"/>
                <a:ea typeface="Meiryo" charset="-128"/>
                <a:cs typeface="Meiryo" charset="-128"/>
              </a:rPr>
              <a:t>MINI</a:t>
            </a:r>
            <a:r>
              <a:rPr lang="zh-TW" altLang="en-US" sz="5400" b="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zh-TW" sz="5400" b="1" dirty="0">
                <a:latin typeface="Meiryo" charset="-128"/>
                <a:ea typeface="Meiryo" charset="-128"/>
                <a:cs typeface="Meiryo" charset="-128"/>
              </a:rPr>
              <a:t>App</a:t>
            </a:r>
            <a:endParaRPr lang="en-US" altLang="ja-JP" sz="54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4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開發資格審査申請書</a:t>
            </a:r>
            <a:endParaRPr lang="en-US" altLang="ja-JP" sz="44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724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B35C4E04-1D77-0149-900E-3DADBE68F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33153"/>
              </p:ext>
            </p:extLst>
          </p:nvPr>
        </p:nvGraphicFramePr>
        <p:xfrm>
          <a:off x="272480" y="692696"/>
          <a:ext cx="9362310" cy="11521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504183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使用</a:t>
                      </a:r>
                      <a:r>
                        <a:rPr lang="en-US" altLang="ja-JP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RESTful API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的應用程式</a:t>
                      </a:r>
                    </a:p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請說明您是否具有開發</a:t>
                      </a:r>
                      <a:r>
                        <a:rPr lang="en-US" altLang="zh-TW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實作經驗。</a:t>
                      </a:r>
                      <a:endParaRPr lang="en-US" altLang="ja-JP" sz="12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請描述您的開發和實作經驗。</a:t>
                      </a:r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CDF8D53-09DA-7142-BD71-9B25CE10E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97133"/>
              </p:ext>
            </p:extLst>
          </p:nvPr>
        </p:nvGraphicFramePr>
        <p:xfrm>
          <a:off x="272480" y="1844824"/>
          <a:ext cx="9362310" cy="11521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504183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智慧手機的</a:t>
                      </a:r>
                      <a:r>
                        <a:rPr lang="en-US" altLang="ja-JP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應用程式</a:t>
                      </a:r>
                    </a:p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請說明您是否具有開發</a:t>
                      </a:r>
                      <a:r>
                        <a:rPr lang="en-US" altLang="zh-TW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實作經驗。</a:t>
                      </a:r>
                      <a:endParaRPr lang="en-US" altLang="ja-JP" sz="12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請描述您的開發和實作經驗。</a:t>
                      </a:r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425EBA8-49CE-4449-8F82-91DEB845D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488527"/>
              </p:ext>
            </p:extLst>
          </p:nvPr>
        </p:nvGraphicFramePr>
        <p:xfrm>
          <a:off x="272480" y="2996952"/>
          <a:ext cx="9362310" cy="11521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504183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使用</a:t>
                      </a:r>
                      <a:r>
                        <a:rPr lang="en-US" altLang="ja-JP" sz="12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Javascript</a:t>
                      </a:r>
                      <a:r>
                        <a:rPr lang="en-US" altLang="ja-JP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Web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應用程式框架</a:t>
                      </a:r>
                      <a:endParaRPr lang="en-US" altLang="zh-TW" sz="12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</a:t>
                      </a:r>
                      <a:r>
                        <a:rPr lang="en-US" altLang="ja-JP" sz="12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Vue.js</a:t>
                      </a:r>
                      <a:r>
                        <a:rPr lang="ja-JP" altLang="en-US" sz="12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，</a:t>
                      </a:r>
                      <a:r>
                        <a:rPr lang="en-US" altLang="ja-JP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React</a:t>
                      </a:r>
                      <a:r>
                        <a:rPr lang="ja-JP" altLang="en-US" sz="12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，</a:t>
                      </a:r>
                      <a:r>
                        <a:rPr lang="en-US" altLang="ja-JP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Angular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等）的開發</a:t>
                      </a:r>
                      <a:r>
                        <a:rPr lang="en-US" altLang="zh-TW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實作經驗。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請描述您的開發和實作經驗。</a:t>
                      </a:r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8DEF820-49B1-BB42-8242-AC578A284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27007"/>
              </p:ext>
            </p:extLst>
          </p:nvPr>
        </p:nvGraphicFramePr>
        <p:xfrm>
          <a:off x="270592" y="4149080"/>
          <a:ext cx="9362310" cy="11521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22368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5039942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請說明您是否具有</a:t>
                      </a:r>
                      <a:r>
                        <a:rPr lang="en-US" altLang="ja-JP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SPA(Single Page Application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）</a:t>
                      </a:r>
                      <a:endParaRPr lang="en-US" altLang="zh-TW" sz="12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開發和實作經驗。</a:t>
                      </a:r>
                      <a:endParaRPr lang="en-US" altLang="ja-JP" sz="12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請描述您的開發和實作經驗。</a:t>
                      </a:r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371C3EE-9086-AB4D-96EE-2DE60C325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4695"/>
              </p:ext>
            </p:extLst>
          </p:nvPr>
        </p:nvGraphicFramePr>
        <p:xfrm>
          <a:off x="270592" y="5301208"/>
          <a:ext cx="9362310" cy="11521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22368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5039942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200" b="0" i="0" kern="120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請說明您是否具有</a:t>
                      </a:r>
                      <a:r>
                        <a:rPr kumimoji="1" lang="en" altLang="ja-JP" sz="1200" b="0" i="0" kern="1200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PWA(Progressive Web Apps)</a:t>
                      </a:r>
                    </a:p>
                    <a:p>
                      <a:pPr algn="ctr" fontAlgn="ctr"/>
                      <a:r>
                        <a:rPr kumimoji="1" lang="ja-JP" altLang="en-US" sz="1200" b="0" i="0" kern="120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開發和</a:t>
                      </a:r>
                      <a:r>
                        <a:rPr lang="zh-TW" altLang="en-US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實作</a:t>
                      </a:r>
                      <a:r>
                        <a:rPr kumimoji="1" lang="ja-JP" alt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經</a:t>
                      </a:r>
                      <a:r>
                        <a:rPr kumimoji="1" lang="ja-JP" altLang="en-US" sz="1200" b="0" i="0" kern="120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驗。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請描述您的開發和實作經驗。</a:t>
                      </a:r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964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B276B5-224E-D140-8F80-6D2D5A633A1A}"/>
              </a:ext>
            </a:extLst>
          </p:cNvPr>
          <p:cNvSpPr/>
          <p:nvPr/>
        </p:nvSpPr>
        <p:spPr>
          <a:xfrm>
            <a:off x="272480" y="3068960"/>
            <a:ext cx="93610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98" indent="0" algn="ctr">
              <a:tabLst/>
            </a:pPr>
            <a:r>
              <a:rPr lang="zh-CN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若您已有初步的行銷推廣計畫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，請在此頁面上提供簡要說明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966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B276B5-224E-D140-8F80-6D2D5A633A1A}"/>
              </a:ext>
            </a:extLst>
          </p:cNvPr>
          <p:cNvSpPr/>
          <p:nvPr/>
        </p:nvSpPr>
        <p:spPr>
          <a:xfrm>
            <a:off x="272480" y="1628800"/>
            <a:ext cx="93610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"/>
            </a:pP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確認</a:t>
            </a:r>
            <a:r>
              <a:rPr lang="zh-TW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申請人公司之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隱私權政策可</a:t>
            </a:r>
            <a:r>
              <a:rPr lang="zh-TW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涵蓋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目前申請的</a:t>
            </a:r>
            <a:r>
              <a:rPr lang="en-US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Channel Permission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的個人資料以及申請用途。</a:t>
            </a:r>
            <a:br>
              <a:rPr lang="en-US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具體而言，此檢查項目在於確認「</a:t>
            </a:r>
            <a:r>
              <a:rPr lang="zh-TW" altLang="zh-TW" sz="14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申請人公司之隱私權政策已提及其公司使用</a:t>
            </a:r>
            <a:r>
              <a:rPr lang="en-US" altLang="zh-TW" sz="14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LINE MINI APP</a:t>
            </a:r>
            <a:r>
              <a:rPr lang="zh-TW" altLang="zh-TW" sz="14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提供相關服務</a:t>
            </a:r>
            <a:r>
              <a:rPr lang="zh-TW" altLang="en-US" sz="14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」</a:t>
            </a:r>
            <a:r>
              <a:rPr lang="zh-TW" altLang="en-US" sz="14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。</a:t>
            </a:r>
            <a:r>
              <a:rPr lang="zh-TW" altLang="zh-TW" sz="14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範例文字可參考以下條款範例。</a:t>
            </a:r>
            <a:endParaRPr lang="en-US" altLang="zh-TW" sz="1400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endParaRPr lang="en-US" altLang="zh-TW" sz="14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新細明體" panose="02020500000000000000" pitchFamily="18" charset="-120"/>
            </a:endParaRPr>
          </a:p>
          <a:p>
            <a:pPr marL="355600"/>
            <a:r>
              <a:rPr lang="zh-TW" altLang="en-US" sz="1400" dirty="0"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範例條款文字</a:t>
            </a:r>
            <a:endParaRPr lang="en-US" altLang="zh-TW" sz="1400" dirty="0">
              <a:latin typeface="Meiryo" panose="020B0604030504040204" pitchFamily="34" charset="-128"/>
              <a:ea typeface="Meiryo" panose="020B0604030504040204" pitchFamily="34" charset="-128"/>
              <a:cs typeface="新細明體" panose="02020500000000000000" pitchFamily="18" charset="-120"/>
            </a:endParaRPr>
          </a:p>
          <a:p>
            <a:pPr marL="355600"/>
            <a:r>
              <a:rPr lang="zh-TW" altLang="zh-TW" sz="14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本</a:t>
            </a:r>
            <a:r>
              <a:rPr lang="zh-TW" altLang="en-US" sz="14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公司</a:t>
            </a:r>
            <a:r>
              <a:rPr lang="zh-TW" altLang="zh-TW" sz="14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與</a:t>
            </a:r>
            <a:r>
              <a:rPr lang="zh-TW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本</a:t>
            </a:r>
            <a:r>
              <a:rPr lang="zh-TW" altLang="en-US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公司</a:t>
            </a:r>
            <a:r>
              <a:rPr lang="zh-TW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合作之特約廠商</a:t>
            </a:r>
            <a:r>
              <a:rPr lang="en-US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(</a:t>
            </a:r>
            <a:r>
              <a:rPr lang="zh-TW" altLang="en-US" sz="1400" u="sng" dirty="0">
                <a:solidFill>
                  <a:srgbClr val="FF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包含</a:t>
            </a:r>
            <a:r>
              <a:rPr lang="en-US" altLang="zh-TW" sz="1400" u="sng" dirty="0">
                <a:solidFill>
                  <a:srgbClr val="FF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LINE</a:t>
            </a:r>
            <a:r>
              <a:rPr lang="en-US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)</a:t>
            </a:r>
            <a:r>
              <a:rPr lang="zh-TW" altLang="zh-TW" sz="14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，</a:t>
            </a:r>
            <a:r>
              <a:rPr lang="zh-TW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得蒐集、處理或利用</a:t>
            </a:r>
            <a:r>
              <a:rPr lang="zh-TW" altLang="en-US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消費者之</a:t>
            </a:r>
            <a:r>
              <a:rPr lang="zh-TW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個人資料</a:t>
            </a:r>
            <a:r>
              <a:rPr lang="zh-TW" altLang="en-US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以提供服務</a:t>
            </a:r>
            <a:r>
              <a:rPr lang="zh-TW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；本</a:t>
            </a:r>
            <a:r>
              <a:rPr lang="zh-TW" altLang="en-US" sz="1400" u="sng" dirty="0"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公司</a:t>
            </a:r>
            <a:r>
              <a:rPr lang="zh-TW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得將保有之個人資料提供予前述特約廠商；前述特約廠商亦得將其所蒐集保有之申請人之個人資料提供予</a:t>
            </a:r>
            <a:r>
              <a:rPr lang="zh-TW" altLang="en-US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本公司</a:t>
            </a:r>
            <a:r>
              <a:rPr lang="zh-TW" altLang="zh-TW" sz="1400" u="sng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處理或利用</a:t>
            </a:r>
            <a:r>
              <a:rPr lang="zh-TW" altLang="zh-TW" sz="14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。</a:t>
            </a:r>
            <a:r>
              <a:rPr lang="en-US" altLang="zh-TW" sz="14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 (</a:t>
            </a:r>
            <a:r>
              <a:rPr lang="zh-TW" altLang="en-US" sz="1400" dirty="0">
                <a:solidFill>
                  <a:srgbClr val="FF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此段文字即是表達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公司使用</a:t>
            </a:r>
            <a:r>
              <a:rPr lang="en-US" altLang="zh-TW" sz="1400" kern="100" dirty="0">
                <a:solidFill>
                  <a:srgbClr val="FF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LINE MINI APP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提供相關服務</a:t>
            </a:r>
            <a:r>
              <a:rPr lang="en-US" altLang="zh-TW" sz="14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)</a:t>
            </a:r>
            <a:endParaRPr lang="zh-TW" altLang="zh-TW" sz="14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新細明體" panose="02020500000000000000" pitchFamily="18" charset="-120"/>
            </a:endParaRPr>
          </a:p>
          <a:p>
            <a:pPr marL="342900" indent="-342900">
              <a:buFont typeface="Wingdings" pitchFamily="2" charset="2"/>
              <a:buChar char=""/>
            </a:pPr>
            <a:endParaRPr lang="zh-TW" altLang="zh-TW" sz="1400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"/>
            </a:pP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確認</a:t>
            </a:r>
            <a:r>
              <a:rPr lang="zh-TW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申請人公司之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隱私權政策</a:t>
            </a:r>
            <a:r>
              <a:rPr lang="zh-TW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保證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不非法收集、</a:t>
            </a:r>
            <a:r>
              <a:rPr lang="zh-TW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揭露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或提供</a:t>
            </a:r>
            <a:r>
              <a:rPr lang="zh-TW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消費者之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個人資訊、註冊資訊、使用歷史資訊</a:t>
            </a:r>
            <a:r>
              <a:rPr lang="zh-TW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予第三方</a:t>
            </a:r>
            <a:r>
              <a:rPr lang="zh-TW" altLang="zh-TW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等行為。</a:t>
            </a:r>
            <a:endParaRPr lang="en-US" altLang="zh-TW" sz="1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342900" lvl="0" indent="-342900">
              <a:buFont typeface="Wingdings" pitchFamily="2" charset="2"/>
              <a:buChar char=""/>
            </a:pPr>
            <a:endParaRPr lang="en-US" altLang="zh-TW" sz="1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355600"/>
            <a:r>
              <a:rPr lang="zh-TW" altLang="en-US" sz="1400" dirty="0">
                <a:latin typeface="Meiryo" panose="020B0604030504040204" pitchFamily="34" charset="-128"/>
                <a:ea typeface="Meiryo" panose="020B0604030504040204" pitchFamily="34" charset="-128"/>
                <a:cs typeface="新細明體" panose="02020500000000000000" pitchFamily="18" charset="-120"/>
              </a:rPr>
              <a:t>範例條款文字</a:t>
            </a:r>
            <a:endParaRPr lang="en-US" altLang="zh-TW" sz="1400" dirty="0">
              <a:latin typeface="Meiryo" panose="020B0604030504040204" pitchFamily="34" charset="-128"/>
              <a:ea typeface="Meiryo" panose="020B0604030504040204" pitchFamily="34" charset="-128"/>
              <a:cs typeface="新細明體" panose="02020500000000000000" pitchFamily="18" charset="-120"/>
            </a:endParaRPr>
          </a:p>
          <a:p>
            <a:pPr marL="355600"/>
            <a:r>
              <a:rPr lang="zh-TW" altLang="en-US" sz="140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本公司除有以下法定情形外，不會以提供、交換、出租或出售任何您的個人資料之目的蒐集您的個人資料，本公司亦不會將前述個人資料提供予任何第三人： </a:t>
            </a:r>
            <a:br>
              <a:rPr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zh-TW" sz="140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1.  </a:t>
            </a:r>
            <a:r>
              <a:rPr lang="zh-TW" altLang="en-US" sz="140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經由您書面同意。 </a:t>
            </a:r>
            <a:br>
              <a:rPr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zh-TW" sz="140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2.  </a:t>
            </a:r>
            <a:r>
              <a:rPr lang="zh-TW" altLang="en-US" sz="1400" u="none" strike="noStrike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法律明文規定。 </a:t>
            </a:r>
            <a:br>
              <a:rPr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zh-TW" altLang="zh-TW" sz="1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7943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83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334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59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5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F4A7CB-4FDB-AF47-999F-D53336B74DF1}"/>
              </a:ext>
            </a:extLst>
          </p:cNvPr>
          <p:cNvSpPr txBox="1"/>
          <p:nvPr/>
        </p:nvSpPr>
        <p:spPr>
          <a:xfrm>
            <a:off x="272480" y="908720"/>
            <a:ext cx="936104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本申請書適用於希望透過“</a:t>
            </a:r>
            <a:r>
              <a:rPr kumimoji="1" lang="en-US" altLang="ja-JP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LINE MINI</a:t>
            </a:r>
            <a:r>
              <a:rPr kumimoji="1" lang="zh-TW" altLang="en-US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-US" altLang="zh-TW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App</a:t>
            </a:r>
            <a:r>
              <a:rPr kumimoji="1" lang="zh-TW" altLang="en-US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”提供服務的公司。</a:t>
            </a:r>
          </a:p>
          <a:p>
            <a:pPr algn="ctr"/>
            <a:endParaRPr kumimoji="1" lang="zh-TW" altLang="en-US" sz="14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zh-TW" altLang="en-US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未經您的同意，</a:t>
            </a:r>
            <a:r>
              <a:rPr kumimoji="1" lang="en-US" altLang="zh-TW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LINE</a:t>
            </a:r>
            <a:r>
              <a:rPr kumimoji="1" lang="zh-TW" altLang="en-US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不會使用這裡所提供的內容。</a:t>
            </a:r>
          </a:p>
          <a:p>
            <a:pPr algn="ctr"/>
            <a:r>
              <a:rPr kumimoji="1" lang="zh-TW" altLang="en-US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我們僅將其用於“ </a:t>
            </a:r>
            <a:r>
              <a:rPr kumimoji="1" lang="en-US" altLang="ja-JP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LINE MINI App”</a:t>
            </a:r>
            <a:r>
              <a:rPr kumimoji="1" lang="zh-TW" altLang="en-US" sz="1400" b="1" u="sng" dirty="0">
                <a:latin typeface="Meiryo" panose="020B0604030504040204" pitchFamily="34" charset="-128"/>
                <a:ea typeface="Meiryo" panose="020B0604030504040204" pitchFamily="34" charset="-128"/>
              </a:rPr>
              <a:t>的提案申請。</a:t>
            </a:r>
            <a:endParaRPr kumimoji="1" lang="en-US" altLang="ja-JP" sz="14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endParaRPr kumimoji="1" lang="en-US" altLang="zh-CN" sz="15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endParaRPr kumimoji="1" lang="en-US" altLang="zh-CN" sz="1500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endParaRPr kumimoji="1" lang="en-US" altLang="zh-CN" sz="1500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zh-CN" altLang="en-US" sz="1500" u="sng" dirty="0">
                <a:latin typeface="Meiryo" panose="020B0604030504040204" pitchFamily="34" charset="-128"/>
                <a:ea typeface="Meiryo" panose="020B0604030504040204" pitchFamily="34" charset="-128"/>
              </a:rPr>
              <a:t>申請流程</a:t>
            </a:r>
            <a:r>
              <a:rPr kumimoji="1" lang="en-US" altLang="ja-JP" sz="1500" u="sng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</a:p>
          <a:p>
            <a:pPr algn="ctr"/>
            <a:endParaRPr kumimoji="1" lang="ja-JP" altLang="en-US" sz="5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endParaRPr kumimoji="1" lang="en-US" altLang="zh-TW" sz="1500" dirty="0">
              <a:latin typeface="Meiryo" panose="020B0604030504040204" pitchFamily="34" charset="-128"/>
              <a:ea typeface="Meiryo" panose="020B0604030504040204" pitchFamily="34" charset="-128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kumimoji="1" lang="en-US" altLang="zh-TW" sz="1500" dirty="0">
              <a:latin typeface="Meiryo" panose="020B0604030504040204" pitchFamily="34" charset="-128"/>
              <a:ea typeface="Meiryo" panose="020B0604030504040204" pitchFamily="34" charset="-128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kumimoji="1" lang="zh-TW" altLang="en-US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提案前請先完成</a:t>
            </a:r>
            <a:r>
              <a:rPr kumimoji="1" lang="en" altLang="zh-TW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</a:t>
            </a:r>
            <a:r>
              <a:rPr kumimoji="1" lang="zh-TW" altLang="en-US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認證官方帳號的申請及提供</a:t>
            </a:r>
            <a:r>
              <a:rPr kumimoji="1" lang="en-US" altLang="zh-TW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Developer ID</a:t>
            </a:r>
            <a:r>
              <a:rPr kumimoji="1" lang="zh-TW" altLang="en-US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。詳細流程請參考</a:t>
            </a:r>
            <a:r>
              <a:rPr kumimoji="1" lang="en-US" altLang="zh-TW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linebiz</a:t>
            </a:r>
            <a:r>
              <a:rPr kumimoji="1" lang="zh-TW" altLang="en-US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網頁上的說明。</a:t>
            </a:r>
          </a:p>
          <a:p>
            <a:pPr algn="ctr"/>
            <a:r>
              <a:rPr kumimoji="1" lang="zh-TW" altLang="en-US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註：</a:t>
            </a:r>
            <a:r>
              <a:rPr kumimoji="1" lang="en-US" altLang="zh-TW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MINI channel</a:t>
            </a:r>
            <a:r>
              <a:rPr kumimoji="1" lang="zh-TW" altLang="en-US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開通需提供</a:t>
            </a:r>
            <a:r>
              <a:rPr kumimoji="1" lang="en-US" altLang="zh-TW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Developer ID</a:t>
            </a:r>
            <a:r>
              <a:rPr kumimoji="1" lang="zh-TW" altLang="en-US" sz="1500" dirty="0">
                <a:latin typeface="Meiryo" panose="020B0604030504040204" pitchFamily="34" charset="-128"/>
                <a:ea typeface="Meiryo" panose="020B060403050404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做確認</a:t>
            </a:r>
          </a:p>
          <a:p>
            <a:pPr algn="ctr"/>
            <a:endParaRPr kumimoji="1" lang="en-US" altLang="ja-JP" sz="150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endParaRPr kumimoji="1" lang="en-US" altLang="zh-TW" sz="150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endParaRPr kumimoji="1" lang="en-US" altLang="zh-TW" sz="1500" dirty="0">
              <a:solidFill>
                <a:srgbClr val="333333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zh-TW" altLang="en-US" sz="150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  若通過初步審查，我們會協助您開通</a:t>
            </a:r>
            <a:r>
              <a:rPr kumimoji="1" lang="en-US" altLang="zh-TW" sz="150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MINI channel</a:t>
            </a:r>
            <a:r>
              <a:rPr kumimoji="1" lang="zh-TW" altLang="en-US" sz="1500" dirty="0">
                <a:solidFill>
                  <a:srgbClr val="33333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並進行後續的開發。</a:t>
            </a:r>
          </a:p>
        </p:txBody>
      </p:sp>
      <p:sp>
        <p:nvSpPr>
          <p:cNvPr id="10" name="三角形 9">
            <a:extLst>
              <a:ext uri="{FF2B5EF4-FFF2-40B4-BE49-F238E27FC236}">
                <a16:creationId xmlns:a16="http://schemas.microsoft.com/office/drawing/2014/main" id="{76FCE4C9-D347-0F4B-A3CF-BAD79E9C2E9F}"/>
              </a:ext>
            </a:extLst>
          </p:cNvPr>
          <p:cNvSpPr/>
          <p:nvPr/>
        </p:nvSpPr>
        <p:spPr>
          <a:xfrm rot="10800000">
            <a:off x="4304928" y="5313407"/>
            <a:ext cx="1368152" cy="288032"/>
          </a:xfrm>
          <a:prstGeom prst="triangle">
            <a:avLst>
              <a:gd name="adj" fmla="val 48956"/>
            </a:avLst>
          </a:prstGeom>
          <a:solidFill>
            <a:srgbClr val="CE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5F7F3F8-6B53-7845-BD09-08328306F46B}"/>
              </a:ext>
            </a:extLst>
          </p:cNvPr>
          <p:cNvSpPr/>
          <p:nvPr/>
        </p:nvSpPr>
        <p:spPr>
          <a:xfrm>
            <a:off x="488504" y="2060848"/>
            <a:ext cx="8856984" cy="4248472"/>
          </a:xfrm>
          <a:prstGeom prst="rect">
            <a:avLst/>
          </a:prstGeom>
          <a:noFill/>
          <a:ln>
            <a:solidFill>
              <a:srgbClr val="CE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63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8EF4EAB-9807-063C-D9A2-84AF4A5F1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48" y="1700808"/>
            <a:ext cx="8136904" cy="4645322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75524784-B18E-6F55-22CC-1CA66C5FE329}"/>
              </a:ext>
            </a:extLst>
          </p:cNvPr>
          <p:cNvSpPr txBox="1"/>
          <p:nvPr/>
        </p:nvSpPr>
        <p:spPr>
          <a:xfrm>
            <a:off x="884548" y="980728"/>
            <a:ext cx="46085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ja-JP" altLang="en-US" sz="1400" b="1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以下為示意圖：</a:t>
            </a:r>
            <a:b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400" b="1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進入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LINE Developer Console, </a:t>
            </a:r>
            <a:r>
              <a:rPr lang="ja-JP" altLang="en-US" sz="1400" b="1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點擊右上方頭像後，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fontAlgn="ctr"/>
            <a:r>
              <a:rPr lang="ja-JP" altLang="en-US" sz="1400" b="1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再點擊上方開發者帳號可看到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Developer ID</a:t>
            </a:r>
            <a:r>
              <a:rPr lang="ja-JP" altLang="en-US" sz="1400" b="1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相關資訊</a:t>
            </a:r>
            <a:endParaRPr lang="ja-JP" altLang="en-US" sz="1400" b="1" i="0" u="none" strike="noStrike">
              <a:solidFill>
                <a:schemeClr val="bg1">
                  <a:lumMod val="75000"/>
                </a:schemeClr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3DF3FCE-8E66-1E77-5DA8-97A97A20A04D}"/>
              </a:ext>
            </a:extLst>
          </p:cNvPr>
          <p:cNvSpPr txBox="1"/>
          <p:nvPr/>
        </p:nvSpPr>
        <p:spPr>
          <a:xfrm>
            <a:off x="6177136" y="1350060"/>
            <a:ext cx="3122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您的</a:t>
            </a:r>
            <a: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  <a:t>Developer ID: ___________</a:t>
            </a:r>
            <a:endParaRPr kumimoji="1" lang="zh-TW" altLang="en-US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02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73BA4EEA-6366-500A-F962-3DFFF8D0C0E6}"/>
              </a:ext>
            </a:extLst>
          </p:cNvPr>
          <p:cNvSpPr txBox="1"/>
          <p:nvPr/>
        </p:nvSpPr>
        <p:spPr>
          <a:xfrm>
            <a:off x="704528" y="1772816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我們將優先審查符合以下條件的提案申請，但保留審核通過與否的權利</a:t>
            </a:r>
            <a:endParaRPr kumimoji="1" lang="en-US" altLang="zh-TW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26E94CA-172B-ED22-68F6-8BAD0EB76080}"/>
              </a:ext>
            </a:extLst>
          </p:cNvPr>
          <p:cNvSpPr txBox="1"/>
          <p:nvPr/>
        </p:nvSpPr>
        <p:spPr>
          <a:xfrm>
            <a:off x="1532620" y="2852936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p"/>
            </a:pPr>
            <a:endParaRPr kumimoji="1" lang="en-US" altLang="zh-TW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SzPct val="120000"/>
              <a:buFont typeface="Wingdings" pitchFamily="2" charset="2"/>
              <a:buChar char="p"/>
            </a:pPr>
            <a: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  <a:t>LINE</a:t>
            </a: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認證合作夥伴</a:t>
            </a:r>
            <a:endParaRPr kumimoji="1" lang="en-US" altLang="zh-TW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SzPct val="120000"/>
              <a:buFont typeface="Wingdings" pitchFamily="2" charset="2"/>
              <a:buChar char="p"/>
            </a:pP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所屬產業為餐飲、教育、醫療、美容、零售業</a:t>
            </a:r>
            <a:endParaRPr kumimoji="1" lang="en-US" altLang="zh-TW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SzPct val="120000"/>
              <a:buFont typeface="Wingdings" pitchFamily="2" charset="2"/>
              <a:buChar char="p"/>
            </a:pP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是否為付費帳號</a:t>
            </a:r>
            <a:endParaRPr kumimoji="1" lang="en-US" altLang="zh-TW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SzPct val="120000"/>
            </a:pP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目前的好友數：</a:t>
            </a:r>
            <a: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  <a:t>_________</a:t>
            </a:r>
          </a:p>
          <a:p>
            <a:pPr>
              <a:buSzPct val="120000"/>
            </a:pP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官方帳號專屬</a:t>
            </a:r>
            <a: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  <a:t>ID:________</a:t>
            </a:r>
          </a:p>
          <a:p>
            <a:pPr>
              <a:buSzPct val="120000"/>
            </a:pPr>
            <a:b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b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若透過合作夥伴申請並開發</a:t>
            </a:r>
            <a: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  <a:t>LINE MINI App</a:t>
            </a: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，請讓我們知道是那位合作夥伴</a:t>
            </a:r>
            <a:b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zh-TW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合作夥伴名稱：</a:t>
            </a:r>
            <a:r>
              <a:rPr kumimoji="1" lang="en-US" altLang="zh-TW" sz="1400" dirty="0">
                <a:latin typeface="Meiryo" panose="020B0604030504040204" pitchFamily="34" charset="-128"/>
                <a:ea typeface="Meiryo" panose="020B0604030504040204" pitchFamily="34" charset="-128"/>
              </a:rPr>
              <a:t>_________</a:t>
            </a:r>
            <a:endParaRPr kumimoji="1" lang="en-US" altLang="zh-TW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22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001390"/>
              </p:ext>
            </p:extLst>
          </p:nvPr>
        </p:nvGraphicFramePr>
        <p:xfrm>
          <a:off x="272480" y="692696"/>
          <a:ext cx="9362310" cy="5439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720207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您的服務名稱</a:t>
                      </a:r>
                      <a:endParaRPr lang="ja-JP" alt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請描述假定的服務名稱</a:t>
                      </a:r>
                      <a:endParaRPr lang="ja-JP" alt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12656"/>
              </p:ext>
            </p:extLst>
          </p:nvPr>
        </p:nvGraphicFramePr>
        <p:xfrm>
          <a:off x="272480" y="1236613"/>
          <a:ext cx="9362310" cy="521672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720207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52167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您的服務概述</a:t>
                      </a:r>
                      <a:endParaRPr lang="ja-JP" alt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請描述假定的服務大綱</a:t>
                      </a:r>
                    </a:p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（您可以使用圖像，插圖，圖形等）</a:t>
                      </a:r>
                      <a:r>
                        <a:rPr lang="ja-JP" altLang="en-US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1590FFD-0407-3E4C-80C3-EBE458F6E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0536"/>
              </p:ext>
            </p:extLst>
          </p:nvPr>
        </p:nvGraphicFramePr>
        <p:xfrm>
          <a:off x="272480" y="1236613"/>
          <a:ext cx="9362310" cy="5439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7202070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服務發佈時間</a:t>
                      </a:r>
                      <a:endParaRPr lang="ja-JP" alt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請描述預計的服務發佈時間</a:t>
                      </a:r>
                      <a:endParaRPr lang="ja-JP" alt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6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6F608E1-25A5-1949-875D-AD120D867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6610"/>
              </p:ext>
            </p:extLst>
          </p:nvPr>
        </p:nvGraphicFramePr>
        <p:xfrm>
          <a:off x="272480" y="692697"/>
          <a:ext cx="9362310" cy="23042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6698014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23042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通過您的服務</a:t>
                      </a:r>
                    </a:p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公司要解決的問題</a:t>
                      </a:r>
                    </a:p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提供的好處</a:t>
                      </a:r>
                      <a:endParaRPr lang="ja-JP" alt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公司方面可解決的問題</a:t>
                      </a:r>
                      <a:r>
                        <a:rPr lang="en-US" altLang="zh-TW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可提供的優點</a:t>
                      </a:r>
                    </a:p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請說明包括服務提供的背景。</a:t>
                      </a:r>
                    </a:p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（為什麼出現問題，等等。）</a:t>
                      </a:r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1599E81-C596-3D46-B14C-38B6C5AEC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33139"/>
              </p:ext>
            </p:extLst>
          </p:nvPr>
        </p:nvGraphicFramePr>
        <p:xfrm>
          <a:off x="273750" y="2996951"/>
          <a:ext cx="9362310" cy="23042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726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6698584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23042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通過您的服務</a:t>
                      </a:r>
                    </a:p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用戶要解決的問題</a:t>
                      </a:r>
                    </a:p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提供的好處</a:t>
                      </a:r>
                      <a:endParaRPr lang="ja-JP" alt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可解決的用戶方問題</a:t>
                      </a:r>
                      <a:r>
                        <a:rPr lang="en-US" altLang="zh-TW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提供的好處</a:t>
                      </a:r>
                    </a:p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請說明包括服務提供的背景。</a:t>
                      </a:r>
                    </a:p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（為什麼出現問題，等等。）</a:t>
                      </a:r>
                      <a:endParaRPr lang="en-US" altLang="ja-JP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56726AB-B799-464D-8566-4E7946472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010585"/>
              </p:ext>
            </p:extLst>
          </p:nvPr>
        </p:nvGraphicFramePr>
        <p:xfrm>
          <a:off x="273050" y="5301207"/>
          <a:ext cx="9362310" cy="115212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726">
                  <a:extLst>
                    <a:ext uri="{9D8B030D-6E8A-4147-A177-3AD203B41FA5}">
                      <a16:colId xmlns:a16="http://schemas.microsoft.com/office/drawing/2014/main" val="1227618080"/>
                    </a:ext>
                  </a:extLst>
                </a:gridCol>
                <a:gridCol w="6698584">
                  <a:extLst>
                    <a:ext uri="{9D8B030D-6E8A-4147-A177-3AD203B41FA5}">
                      <a16:colId xmlns:a16="http://schemas.microsoft.com/office/drawing/2014/main" val="3581049218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解決問題和提供績效</a:t>
                      </a:r>
                    </a:p>
                    <a:p>
                      <a:pPr algn="ctr" fontAlgn="ctr"/>
                      <a:r>
                        <a:rPr lang="en" altLang="ja-JP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KGI / KPI</a:t>
                      </a:r>
                      <a:r>
                        <a:rPr lang="ja-JP" alt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衡量效果</a:t>
                      </a:r>
                      <a:endParaRPr lang="ja-JP" alt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解決問題並為公司</a:t>
                      </a:r>
                      <a:r>
                        <a:rPr lang="en-US" altLang="zh-TW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用戶提供利益</a:t>
                      </a:r>
                    </a:p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請說明主要目標及其</a:t>
                      </a:r>
                      <a:r>
                        <a:rPr lang="en-US" altLang="zh-TW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KPI</a:t>
                      </a:r>
                      <a:r>
                        <a:rPr lang="zh-TW" altLang="en-US" sz="1400" b="1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為何</a:t>
                      </a:r>
                    </a:p>
                  </a:txBody>
                  <a:tcPr marL="8159" marR="8159" marT="8159" marB="0" anchor="ctr">
                    <a:lnL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11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89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4A9A39-E38D-C949-9CF6-556EB16645A6}"/>
              </a:ext>
            </a:extLst>
          </p:cNvPr>
          <p:cNvSpPr/>
          <p:nvPr/>
        </p:nvSpPr>
        <p:spPr>
          <a:xfrm>
            <a:off x="272480" y="2780928"/>
            <a:ext cx="93623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98" algn="ctr"/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請列出以下內容</a:t>
            </a:r>
          </a:p>
          <a:p>
            <a:pPr marL="17198" algn="ctr"/>
            <a:endParaRPr lang="zh-TW" altLang="en-US" sz="1400" b="1" dirty="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98" algn="ctr"/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・您</a:t>
            </a:r>
            <a:r>
              <a:rPr lang="zh-CN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服務的使用者情境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zh-TW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(User scenario)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98" algn="ctr"/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・ 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LINE MINI App</a:t>
            </a:r>
            <a:r>
              <a:rPr lang="ja-JP" altLang="en-US" sz="1400" b="1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每個頁面詳細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的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UI Flow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</a:p>
          <a:p>
            <a:pPr marL="17198" algn="ctr"/>
            <a:endParaRPr lang="en-US" altLang="zh-TW" sz="1400" b="1" dirty="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64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B2360A-E347-7F48-AA36-515EDCBA6E60}"/>
              </a:ext>
            </a:extLst>
          </p:cNvPr>
          <p:cNvSpPr/>
          <p:nvPr/>
        </p:nvSpPr>
        <p:spPr>
          <a:xfrm>
            <a:off x="272480" y="3068960"/>
            <a:ext cx="9361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98" indent="0" algn="ctr">
              <a:tabLst/>
            </a:pP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因</a:t>
            </a:r>
            <a:r>
              <a:rPr lang="en-US" altLang="zh-TW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MINI App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的定位是輕量化的網頁，若想移轉已有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zh-TW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app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或</a:t>
            </a:r>
            <a:r>
              <a:rPr lang="en-US" altLang="zh-TW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Native app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的規劃</a:t>
            </a:r>
            <a:br>
              <a:rPr lang="en-US" altLang="zh-TW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建議聚焦</a:t>
            </a:r>
            <a:r>
              <a:rPr lang="en-US" altLang="zh-TW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1~2</a:t>
            </a: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個重點功能及情境即可</a:t>
            </a:r>
          </a:p>
          <a:p>
            <a:pPr marL="17198" indent="0" algn="ctr">
              <a:tabLst/>
            </a:pPr>
            <a:br>
              <a:rPr lang="en-US" altLang="zh-TW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zh-TW" altLang="en-US" sz="1400" b="1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請在此頁面上提供簡要說明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039989"/>
      </p:ext>
    </p:extLst>
  </p:cSld>
  <p:clrMapOvr>
    <a:masterClrMapping/>
  </p:clrMapOvr>
</p:sld>
</file>

<file path=ppt/theme/theme1.xml><?xml version="1.0" encoding="utf-8"?>
<a:theme xmlns:a="http://schemas.openxmlformats.org/drawingml/2006/main" name="マスター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21981</TotalTime>
  <Words>824</Words>
  <Application>Microsoft Macintosh PowerPoint</Application>
  <PresentationFormat>A4 紙張 (210x297 公釐)</PresentationFormat>
  <Paragraphs>87</Paragraphs>
  <Slides>15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맑은 고딕</vt:lpstr>
      <vt:lpstr>メイリオ</vt:lpstr>
      <vt:lpstr>メイリオ</vt:lpstr>
      <vt:lpstr>游ゴシック</vt:lpstr>
      <vt:lpstr>Arial</vt:lpstr>
      <vt:lpstr>Calibri</vt:lpstr>
      <vt:lpstr>Calibri Light</vt:lpstr>
      <vt:lpstr>Wingdings</vt:lpstr>
      <vt:lpstr>マスター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사용자</dc:creator>
  <cp:lastModifiedBy>Peng, Huan-Chao</cp:lastModifiedBy>
  <cp:revision>1969</cp:revision>
  <cp:lastPrinted>2018-03-26T10:21:30Z</cp:lastPrinted>
  <dcterms:created xsi:type="dcterms:W3CDTF">2016-12-07T02:18:18Z</dcterms:created>
  <dcterms:modified xsi:type="dcterms:W3CDTF">2023-08-25T03:18:29Z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2018/02/27</vt:lpwstr>
  </property>
  <property fmtid="{D5CDD505-2E9C-101B-9397-08002B2CF9AE}" pid="9" name="守秘管理期限">
    <vt:lpwstr>無期限</vt:lpwstr>
  </property>
  <property fmtid="{D5CDD505-2E9C-101B-9397-08002B2CF9AE}" pid="10" name="廃棄期限">
    <vt:lpwstr>2019/02/26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